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ans" charset="1" panose="00000000000000000000"/>
      <p:regular r:id="rId20"/>
    </p:embeddedFont>
    <p:embeddedFont>
      <p:font typeface="Great Vibes" charset="1" panose="02000507080000020002"/>
      <p:regular r:id="rId21"/>
    </p:embeddedFont>
    <p:embeddedFont>
      <p:font typeface="Roboto Bold" charset="1" panose="02000000000000000000"/>
      <p:regular r:id="rId22"/>
    </p:embeddedFont>
    <p:embeddedFont>
      <p:font typeface="Open Sans" charset="1" panose="020B0606030504020204"/>
      <p:regular r:id="rId23"/>
    </p:embeddedFont>
    <p:embeddedFont>
      <p:font typeface="DM Sans Bold" charset="1" panose="00000000000000000000"/>
      <p:regular r:id="rId24"/>
    </p:embeddedFont>
    <p:embeddedFont>
      <p:font typeface="IM Fell Italics" charset="1" panose="02000000000000000000"/>
      <p:regular r:id="rId25"/>
    </p:embeddedFont>
    <p:embeddedFont>
      <p:font typeface="DM Sans Italics" charset="1" panose="00000000000000000000"/>
      <p:regular r:id="rId26"/>
    </p:embeddedFont>
    <p:embeddedFont>
      <p:font typeface="Open Sans Bold" charset="1" panose="020B0806030504020204"/>
      <p:regular r:id="rId27"/>
    </p:embeddedFont>
    <p:embeddedFont>
      <p:font typeface="Roboto" charset="1" panose="02000000000000000000"/>
      <p:regular r:id="rId28"/>
    </p:embeddedFont>
    <p:embeddedFont>
      <p:font typeface="IM Fell" charset="1" panose="02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7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78.png" Type="http://schemas.openxmlformats.org/officeDocument/2006/relationships/image"/><Relationship Id="rId12" Target="../media/image79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80.png" Type="http://schemas.openxmlformats.org/officeDocument/2006/relationships/image"/><Relationship Id="rId16" Target="../media/image81.svg" Type="http://schemas.openxmlformats.org/officeDocument/2006/relationships/image"/><Relationship Id="rId17" Target="../media/image82.png" Type="http://schemas.openxmlformats.org/officeDocument/2006/relationships/image"/><Relationship Id="rId18" Target="../media/image83.svg" Type="http://schemas.openxmlformats.org/officeDocument/2006/relationships/image"/><Relationship Id="rId19" Target="../media/image84.png" Type="http://schemas.openxmlformats.org/officeDocument/2006/relationships/image"/><Relationship Id="rId2" Target="../media/image1.jpeg" Type="http://schemas.openxmlformats.org/officeDocument/2006/relationships/imag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gif" Type="http://schemas.openxmlformats.org/officeDocument/2006/relationships/image"/><Relationship Id="rId4" Target="../media/image20.pn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gif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gif" Type="http://schemas.openxmlformats.org/officeDocument/2006/relationships/image"/><Relationship Id="rId4" Target="../media/image20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jpe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96122" y="7443248"/>
            <a:ext cx="9895755" cy="45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3"/>
              </a:lnSpc>
            </a:pPr>
            <a:r>
              <a:rPr lang="en-US" sz="3213" spc="-6">
                <a:solidFill>
                  <a:srgbClr val="3A3A3A"/>
                </a:solidFill>
                <a:latin typeface="DM Sans"/>
                <a:ea typeface="DM Sans"/>
                <a:cs typeface="DM Sans"/>
                <a:sym typeface="DM Sans"/>
              </a:rPr>
              <a:t>Integrantes: Constanza Aranguiz - Ninoska Muñoz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83666">
            <a:off x="15600339" y="2934380"/>
            <a:ext cx="5375321" cy="10409953"/>
          </a:xfrm>
          <a:custGeom>
            <a:avLst/>
            <a:gdLst/>
            <a:ahLst/>
            <a:cxnLst/>
            <a:rect r="r" b="b" t="t" l="l"/>
            <a:pathLst>
              <a:path h="10409953" w="5375321">
                <a:moveTo>
                  <a:pt x="0" y="0"/>
                </a:moveTo>
                <a:lnTo>
                  <a:pt x="5375322" y="0"/>
                </a:lnTo>
                <a:lnTo>
                  <a:pt x="5375322" y="10409953"/>
                </a:lnTo>
                <a:lnTo>
                  <a:pt x="0" y="10409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49772">
            <a:off x="-2268636" y="-3939641"/>
            <a:ext cx="5788999" cy="11211090"/>
          </a:xfrm>
          <a:custGeom>
            <a:avLst/>
            <a:gdLst/>
            <a:ahLst/>
            <a:cxnLst/>
            <a:rect r="r" b="b" t="t" l="l"/>
            <a:pathLst>
              <a:path h="11211090" w="5788999">
                <a:moveTo>
                  <a:pt x="0" y="0"/>
                </a:moveTo>
                <a:lnTo>
                  <a:pt x="5788999" y="0"/>
                </a:lnTo>
                <a:lnTo>
                  <a:pt x="5788999" y="11211090"/>
                </a:lnTo>
                <a:lnTo>
                  <a:pt x="0" y="11211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902871">
            <a:off x="-121725" y="5082023"/>
            <a:ext cx="5375321" cy="10409953"/>
          </a:xfrm>
          <a:custGeom>
            <a:avLst/>
            <a:gdLst/>
            <a:ahLst/>
            <a:cxnLst/>
            <a:rect r="r" b="b" t="t" l="l"/>
            <a:pathLst>
              <a:path h="10409953" w="5375321">
                <a:moveTo>
                  <a:pt x="0" y="0"/>
                </a:moveTo>
                <a:lnTo>
                  <a:pt x="5375322" y="0"/>
                </a:lnTo>
                <a:lnTo>
                  <a:pt x="5375322" y="10409954"/>
                </a:lnTo>
                <a:lnTo>
                  <a:pt x="0" y="10409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80469">
            <a:off x="11816455" y="-5675713"/>
            <a:ext cx="5861464" cy="11351426"/>
          </a:xfrm>
          <a:custGeom>
            <a:avLst/>
            <a:gdLst/>
            <a:ahLst/>
            <a:cxnLst/>
            <a:rect r="r" b="b" t="t" l="l"/>
            <a:pathLst>
              <a:path h="11351426" w="5861464">
                <a:moveTo>
                  <a:pt x="0" y="0"/>
                </a:moveTo>
                <a:lnTo>
                  <a:pt x="5861464" y="0"/>
                </a:lnTo>
                <a:lnTo>
                  <a:pt x="5861464" y="11351426"/>
                </a:lnTo>
                <a:lnTo>
                  <a:pt x="0" y="113514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29848" y="-8765060"/>
            <a:ext cx="6770644" cy="10430964"/>
          </a:xfrm>
          <a:custGeom>
            <a:avLst/>
            <a:gdLst/>
            <a:ahLst/>
            <a:cxnLst/>
            <a:rect r="r" b="b" t="t" l="l"/>
            <a:pathLst>
              <a:path h="10430964" w="6770644">
                <a:moveTo>
                  <a:pt x="0" y="0"/>
                </a:moveTo>
                <a:lnTo>
                  <a:pt x="6770644" y="0"/>
                </a:lnTo>
                <a:lnTo>
                  <a:pt x="6770644" y="10430964"/>
                </a:lnTo>
                <a:lnTo>
                  <a:pt x="0" y="10430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11246">
            <a:off x="7772559" y="7259944"/>
            <a:ext cx="9006740" cy="13875930"/>
          </a:xfrm>
          <a:custGeom>
            <a:avLst/>
            <a:gdLst/>
            <a:ahLst/>
            <a:cxnLst/>
            <a:rect r="r" b="b" t="t" l="l"/>
            <a:pathLst>
              <a:path h="13875930" w="9006740">
                <a:moveTo>
                  <a:pt x="0" y="0"/>
                </a:moveTo>
                <a:lnTo>
                  <a:pt x="9006740" y="0"/>
                </a:lnTo>
                <a:lnTo>
                  <a:pt x="9006740" y="13875930"/>
                </a:lnTo>
                <a:lnTo>
                  <a:pt x="0" y="138759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306813" y="7601159"/>
            <a:ext cx="4369981" cy="4114800"/>
          </a:xfrm>
          <a:custGeom>
            <a:avLst/>
            <a:gdLst/>
            <a:ahLst/>
            <a:cxnLst/>
            <a:rect r="r" b="b" t="t" l="l"/>
            <a:pathLst>
              <a:path h="4114800" w="4369981">
                <a:moveTo>
                  <a:pt x="0" y="0"/>
                </a:moveTo>
                <a:lnTo>
                  <a:pt x="4369982" y="0"/>
                </a:lnTo>
                <a:lnTo>
                  <a:pt x="43699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8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62009" y="0"/>
            <a:ext cx="2625991" cy="4114800"/>
          </a:xfrm>
          <a:custGeom>
            <a:avLst/>
            <a:gdLst/>
            <a:ahLst/>
            <a:cxnLst/>
            <a:rect r="r" b="b" t="t" l="l"/>
            <a:pathLst>
              <a:path h="4114800" w="2625991">
                <a:moveTo>
                  <a:pt x="0" y="0"/>
                </a:moveTo>
                <a:lnTo>
                  <a:pt x="2625991" y="0"/>
                </a:lnTo>
                <a:lnTo>
                  <a:pt x="2625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84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57068" y="596900"/>
            <a:ext cx="5810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5D5D5D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954735" y="3888489"/>
            <a:ext cx="2583209" cy="2583209"/>
          </a:xfrm>
          <a:custGeom>
            <a:avLst/>
            <a:gdLst/>
            <a:ahLst/>
            <a:cxnLst/>
            <a:rect r="r" b="b" t="t" l="l"/>
            <a:pathLst>
              <a:path h="2583209" w="2583209">
                <a:moveTo>
                  <a:pt x="0" y="0"/>
                </a:moveTo>
                <a:lnTo>
                  <a:pt x="2583209" y="0"/>
                </a:lnTo>
                <a:lnTo>
                  <a:pt x="2583209" y="2583209"/>
                </a:lnTo>
                <a:lnTo>
                  <a:pt x="0" y="258320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43938" y="2266950"/>
            <a:ext cx="7600125" cy="202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4"/>
              </a:lnSpc>
            </a:pPr>
            <a:r>
              <a:rPr lang="en-US" sz="14699" spc="-29">
                <a:solidFill>
                  <a:srgbClr val="594A47"/>
                </a:solidFill>
                <a:latin typeface="Great Vibes"/>
                <a:ea typeface="Great Vibes"/>
                <a:cs typeface="Great Vibes"/>
                <a:sym typeface="Great Vibes"/>
              </a:rPr>
              <a:t>LitBrigde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24356" y="3536283"/>
            <a:ext cx="6293981" cy="5425558"/>
            <a:chOff x="0" y="0"/>
            <a:chExt cx="1116468" cy="9624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6468" cy="962421"/>
            </a:xfrm>
            <a:custGeom>
              <a:avLst/>
              <a:gdLst/>
              <a:ahLst/>
              <a:cxnLst/>
              <a:rect r="r" b="b" t="t" l="l"/>
              <a:pathLst>
                <a:path h="962421" w="1116468">
                  <a:moveTo>
                    <a:pt x="97174" y="0"/>
                  </a:moveTo>
                  <a:lnTo>
                    <a:pt x="1019294" y="0"/>
                  </a:lnTo>
                  <a:cubicBezTo>
                    <a:pt x="1072962" y="0"/>
                    <a:pt x="1116468" y="43506"/>
                    <a:pt x="1116468" y="97174"/>
                  </a:cubicBezTo>
                  <a:lnTo>
                    <a:pt x="1116468" y="865247"/>
                  </a:lnTo>
                  <a:cubicBezTo>
                    <a:pt x="1116468" y="918915"/>
                    <a:pt x="1072962" y="962421"/>
                    <a:pt x="1019294" y="962421"/>
                  </a:cubicBezTo>
                  <a:lnTo>
                    <a:pt x="97174" y="962421"/>
                  </a:lnTo>
                  <a:cubicBezTo>
                    <a:pt x="43506" y="962421"/>
                    <a:pt x="0" y="918915"/>
                    <a:pt x="0" y="865247"/>
                  </a:cubicBezTo>
                  <a:lnTo>
                    <a:pt x="0" y="97174"/>
                  </a:lnTo>
                  <a:cubicBezTo>
                    <a:pt x="0" y="43506"/>
                    <a:pt x="43506" y="0"/>
                    <a:pt x="97174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1116468" cy="867171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19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61411" y="163050"/>
            <a:ext cx="4369981" cy="4114800"/>
          </a:xfrm>
          <a:custGeom>
            <a:avLst/>
            <a:gdLst/>
            <a:ahLst/>
            <a:cxnLst/>
            <a:rect r="r" b="b" t="t" l="l"/>
            <a:pathLst>
              <a:path h="4114800" w="4369981">
                <a:moveTo>
                  <a:pt x="0" y="0"/>
                </a:moveTo>
                <a:lnTo>
                  <a:pt x="4369981" y="0"/>
                </a:lnTo>
                <a:lnTo>
                  <a:pt x="43699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19661" y="3536283"/>
            <a:ext cx="6386380" cy="5425558"/>
            <a:chOff x="0" y="0"/>
            <a:chExt cx="911021" cy="7739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1021" cy="773959"/>
            </a:xfrm>
            <a:custGeom>
              <a:avLst/>
              <a:gdLst/>
              <a:ahLst/>
              <a:cxnLst/>
              <a:rect r="r" b="b" t="t" l="l"/>
              <a:pathLst>
                <a:path h="773959" w="911021">
                  <a:moveTo>
                    <a:pt x="95768" y="0"/>
                  </a:moveTo>
                  <a:lnTo>
                    <a:pt x="815253" y="0"/>
                  </a:lnTo>
                  <a:cubicBezTo>
                    <a:pt x="868144" y="0"/>
                    <a:pt x="911021" y="42877"/>
                    <a:pt x="911021" y="95768"/>
                  </a:cubicBezTo>
                  <a:lnTo>
                    <a:pt x="911021" y="678191"/>
                  </a:lnTo>
                  <a:cubicBezTo>
                    <a:pt x="911021" y="731082"/>
                    <a:pt x="868144" y="773959"/>
                    <a:pt x="815253" y="773959"/>
                  </a:cubicBezTo>
                  <a:lnTo>
                    <a:pt x="95768" y="773959"/>
                  </a:lnTo>
                  <a:cubicBezTo>
                    <a:pt x="42877" y="773959"/>
                    <a:pt x="0" y="731082"/>
                    <a:pt x="0" y="678191"/>
                  </a:cubicBezTo>
                  <a:lnTo>
                    <a:pt x="0" y="95768"/>
                  </a:lnTo>
                  <a:cubicBezTo>
                    <a:pt x="0" y="42877"/>
                    <a:pt x="42877" y="0"/>
                    <a:pt x="95768" y="0"/>
                  </a:cubicBezTo>
                  <a:close/>
                </a:path>
              </a:pathLst>
            </a:custGeom>
            <a:solidFill>
              <a:srgbClr val="D3E4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95250"/>
              <a:ext cx="911021" cy="678709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192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01158" y="1844568"/>
            <a:ext cx="6417179" cy="1236808"/>
            <a:chOff x="0" y="0"/>
            <a:chExt cx="1138322" cy="219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8322" cy="219393"/>
            </a:xfrm>
            <a:custGeom>
              <a:avLst/>
              <a:gdLst/>
              <a:ahLst/>
              <a:cxnLst/>
              <a:rect r="r" b="b" t="t" l="l"/>
              <a:pathLst>
                <a:path h="219393" w="1138322">
                  <a:moveTo>
                    <a:pt x="95308" y="0"/>
                  </a:moveTo>
                  <a:lnTo>
                    <a:pt x="1043013" y="0"/>
                  </a:lnTo>
                  <a:cubicBezTo>
                    <a:pt x="1095651" y="0"/>
                    <a:pt x="1138322" y="42671"/>
                    <a:pt x="1138322" y="95308"/>
                  </a:cubicBezTo>
                  <a:lnTo>
                    <a:pt x="1138322" y="124085"/>
                  </a:lnTo>
                  <a:cubicBezTo>
                    <a:pt x="1138322" y="149362"/>
                    <a:pt x="1128280" y="173604"/>
                    <a:pt x="1110406" y="191478"/>
                  </a:cubicBezTo>
                  <a:cubicBezTo>
                    <a:pt x="1092533" y="209352"/>
                    <a:pt x="1068291" y="219393"/>
                    <a:pt x="1043013" y="219393"/>
                  </a:cubicBezTo>
                  <a:lnTo>
                    <a:pt x="95308" y="219393"/>
                  </a:lnTo>
                  <a:cubicBezTo>
                    <a:pt x="70031" y="219393"/>
                    <a:pt x="45789" y="209352"/>
                    <a:pt x="27915" y="191478"/>
                  </a:cubicBezTo>
                  <a:cubicBezTo>
                    <a:pt x="10041" y="173604"/>
                    <a:pt x="0" y="149362"/>
                    <a:pt x="0" y="124085"/>
                  </a:cubicBezTo>
                  <a:lnTo>
                    <a:pt x="0" y="95308"/>
                  </a:lnTo>
                  <a:cubicBezTo>
                    <a:pt x="0" y="70031"/>
                    <a:pt x="10041" y="45789"/>
                    <a:pt x="27915" y="27915"/>
                  </a:cubicBezTo>
                  <a:cubicBezTo>
                    <a:pt x="45789" y="10041"/>
                    <a:pt x="70031" y="0"/>
                    <a:pt x="95308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171450"/>
              <a:ext cx="1138322" cy="47943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3310"/>
                </a:lnSpc>
                <a:spcBef>
                  <a:spcPct val="0"/>
                </a:spcBef>
              </a:pPr>
              <a:r>
                <a:rPr lang="en-US" sz="4299" spc="-35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USUARIO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19661" y="1844568"/>
            <a:ext cx="6417179" cy="1159809"/>
            <a:chOff x="0" y="0"/>
            <a:chExt cx="915415" cy="1654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5415" cy="165448"/>
            </a:xfrm>
            <a:custGeom>
              <a:avLst/>
              <a:gdLst/>
              <a:ahLst/>
              <a:cxnLst/>
              <a:rect r="r" b="b" t="t" l="l"/>
              <a:pathLst>
                <a:path h="165448" w="915415">
                  <a:moveTo>
                    <a:pt x="82724" y="0"/>
                  </a:moveTo>
                  <a:lnTo>
                    <a:pt x="832691" y="0"/>
                  </a:lnTo>
                  <a:cubicBezTo>
                    <a:pt x="878378" y="0"/>
                    <a:pt x="915415" y="37037"/>
                    <a:pt x="915415" y="82724"/>
                  </a:cubicBezTo>
                  <a:lnTo>
                    <a:pt x="915415" y="82724"/>
                  </a:lnTo>
                  <a:cubicBezTo>
                    <a:pt x="915415" y="128411"/>
                    <a:pt x="878378" y="165448"/>
                    <a:pt x="832691" y="165448"/>
                  </a:cubicBezTo>
                  <a:lnTo>
                    <a:pt x="82724" y="165448"/>
                  </a:lnTo>
                  <a:cubicBezTo>
                    <a:pt x="37037" y="165448"/>
                    <a:pt x="0" y="128411"/>
                    <a:pt x="0" y="82724"/>
                  </a:cubicBezTo>
                  <a:lnTo>
                    <a:pt x="0" y="82724"/>
                  </a:lnTo>
                  <a:cubicBezTo>
                    <a:pt x="0" y="37037"/>
                    <a:pt x="37037" y="0"/>
                    <a:pt x="82724" y="0"/>
                  </a:cubicBezTo>
                  <a:close/>
                </a:path>
              </a:pathLst>
            </a:custGeom>
            <a:solidFill>
              <a:srgbClr val="D3E4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71450"/>
              <a:ext cx="915415" cy="165448"/>
            </a:xfrm>
            <a:prstGeom prst="rect">
              <a:avLst/>
            </a:prstGeom>
          </p:spPr>
          <p:txBody>
            <a:bodyPr anchor="ctr" rtlCol="false" tIns="66837" lIns="66837" bIns="66837" rIns="66837"/>
            <a:lstStyle/>
            <a:p>
              <a:pPr algn="ctr" marL="0" indent="0" lvl="0">
                <a:lnSpc>
                  <a:spcPts val="3310"/>
                </a:lnSpc>
                <a:spcBef>
                  <a:spcPct val="0"/>
                </a:spcBef>
              </a:pPr>
              <a:r>
                <a:rPr lang="en-US" sz="4299" spc="-352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Administrador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443994" y="1987903"/>
            <a:ext cx="842340" cy="842340"/>
          </a:xfrm>
          <a:custGeom>
            <a:avLst/>
            <a:gdLst/>
            <a:ahLst/>
            <a:cxnLst/>
            <a:rect r="r" b="b" t="t" l="l"/>
            <a:pathLst>
              <a:path h="842340" w="842340">
                <a:moveTo>
                  <a:pt x="0" y="0"/>
                </a:moveTo>
                <a:lnTo>
                  <a:pt x="842340" y="0"/>
                </a:lnTo>
                <a:lnTo>
                  <a:pt x="842340" y="842340"/>
                </a:lnTo>
                <a:lnTo>
                  <a:pt x="0" y="842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623200" y="2071979"/>
            <a:ext cx="640898" cy="704988"/>
          </a:xfrm>
          <a:custGeom>
            <a:avLst/>
            <a:gdLst/>
            <a:ahLst/>
            <a:cxnLst/>
            <a:rect r="r" b="b" t="t" l="l"/>
            <a:pathLst>
              <a:path h="704988" w="640898">
                <a:moveTo>
                  <a:pt x="0" y="0"/>
                </a:moveTo>
                <a:lnTo>
                  <a:pt x="640898" y="0"/>
                </a:lnTo>
                <a:lnTo>
                  <a:pt x="640898" y="704988"/>
                </a:lnTo>
                <a:lnTo>
                  <a:pt x="0" y="7049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01158" y="609600"/>
            <a:ext cx="1286799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HISTORIAS DE USUARIO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31248" y="3980427"/>
            <a:ext cx="5680197" cy="399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22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Contamos con 20 historias de usuarios</a:t>
            </a:r>
          </a:p>
          <a:p>
            <a:pPr algn="just">
              <a:lnSpc>
                <a:spcPts val="3200"/>
              </a:lnSpc>
            </a:pPr>
            <a:r>
              <a:rPr lang="en-US" sz="22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las cuales tenemos como principales:</a:t>
            </a:r>
          </a:p>
          <a:p>
            <a:pPr algn="just">
              <a:lnSpc>
                <a:spcPts val="3200"/>
              </a:lnSpc>
            </a:pPr>
          </a:p>
          <a:p>
            <a:pPr algn="just" marL="493638" indent="-246819" lvl="1">
              <a:lnSpc>
                <a:spcPts val="3200"/>
              </a:lnSpc>
              <a:buFont typeface="Arial"/>
              <a:buChar char="•"/>
            </a:pPr>
            <a:r>
              <a:rPr lang="en-US" sz="22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US001 Acceso a la Pagina Web.</a:t>
            </a:r>
          </a:p>
          <a:p>
            <a:pPr algn="just" marL="493638" indent="-246819" lvl="1">
              <a:lnSpc>
                <a:spcPts val="3200"/>
              </a:lnSpc>
              <a:buFont typeface="Arial"/>
              <a:buChar char="•"/>
            </a:pPr>
            <a:r>
              <a:rPr lang="en-US" sz="22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US003 Mejor experiencia de Lectura.</a:t>
            </a:r>
          </a:p>
          <a:p>
            <a:pPr algn="just" marL="493638" indent="-246819" lvl="1">
              <a:lnSpc>
                <a:spcPts val="3200"/>
              </a:lnSpc>
              <a:buFont typeface="Arial"/>
              <a:buChar char="•"/>
            </a:pPr>
            <a:r>
              <a:rPr lang="en-US" sz="22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US005 Cambio de idioma de la interfaz.</a:t>
            </a:r>
          </a:p>
          <a:p>
            <a:pPr algn="just" marL="493638" indent="-246819" lvl="1">
              <a:lnSpc>
                <a:spcPts val="3200"/>
              </a:lnSpc>
              <a:buFont typeface="Arial"/>
              <a:buChar char="•"/>
            </a:pPr>
            <a:r>
              <a:rPr lang="en-US" sz="22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US008 Interfaz Adaptable. </a:t>
            </a:r>
          </a:p>
          <a:p>
            <a:pPr algn="just" marL="493638" indent="-246819" lvl="1">
              <a:lnSpc>
                <a:spcPts val="3200"/>
              </a:lnSpc>
              <a:buFont typeface="Arial"/>
              <a:buChar char="•"/>
            </a:pPr>
            <a:r>
              <a:rPr lang="en-US" sz="22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US019 Historias sugeridas.</a:t>
            </a:r>
          </a:p>
          <a:p>
            <a:pPr algn="just" marL="493638" indent="-246819" lvl="1">
              <a:lnSpc>
                <a:spcPts val="3200"/>
              </a:lnSpc>
              <a:buFont typeface="Arial"/>
              <a:buChar char="•"/>
            </a:pPr>
            <a:r>
              <a:rPr lang="en-US" sz="22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US020 Biblioteca.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35456" y="3783357"/>
            <a:ext cx="5585589" cy="489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9"/>
              </a:lnSpc>
            </a:pPr>
            <a:r>
              <a:rPr lang="en-US" sz="23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Contamos con 17 historias de usuarios  en las cuales tenemos como principales:</a:t>
            </a:r>
          </a:p>
          <a:p>
            <a:pPr algn="just">
              <a:lnSpc>
                <a:spcPts val="3289"/>
              </a:lnSpc>
            </a:pPr>
          </a:p>
          <a:p>
            <a:pPr algn="just" marL="507364" indent="-253682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AD002 Gestión de usuarios.</a:t>
            </a:r>
          </a:p>
          <a:p>
            <a:pPr algn="just" marL="507364" indent="-253682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AD003 Registro de actividades de usuario.</a:t>
            </a:r>
          </a:p>
          <a:p>
            <a:pPr algn="just" marL="507364" indent="-253682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AD005 Solicitud de cambio de idioma.</a:t>
            </a:r>
          </a:p>
          <a:p>
            <a:pPr algn="just" marL="507364" indent="-253682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AD006  Copia de guardado.</a:t>
            </a:r>
          </a:p>
          <a:p>
            <a:pPr algn="just" marL="507364" indent="-253682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AD007  Recuperar cuenta eliminada.</a:t>
            </a:r>
          </a:p>
          <a:p>
            <a:pPr algn="just" marL="507364" indent="-253682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AD010 Términos de privacidad.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269960" y="7515655"/>
            <a:ext cx="3516373" cy="3036868"/>
          </a:xfrm>
          <a:custGeom>
            <a:avLst/>
            <a:gdLst/>
            <a:ahLst/>
            <a:cxnLst/>
            <a:rect r="r" b="b" t="t" l="l"/>
            <a:pathLst>
              <a:path h="3036868" w="3516373">
                <a:moveTo>
                  <a:pt x="0" y="0"/>
                </a:moveTo>
                <a:lnTo>
                  <a:pt x="3516373" y="0"/>
                </a:lnTo>
                <a:lnTo>
                  <a:pt x="3516373" y="3036868"/>
                </a:lnTo>
                <a:lnTo>
                  <a:pt x="0" y="3036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1067" y="1862932"/>
            <a:ext cx="16221072" cy="7755411"/>
            <a:chOff x="0" y="0"/>
            <a:chExt cx="2877401" cy="13757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7401" cy="1375706"/>
            </a:xfrm>
            <a:custGeom>
              <a:avLst/>
              <a:gdLst/>
              <a:ahLst/>
              <a:cxnLst/>
              <a:rect r="r" b="b" t="t" l="l"/>
              <a:pathLst>
                <a:path h="1375706" w="2877401">
                  <a:moveTo>
                    <a:pt x="37705" y="0"/>
                  </a:moveTo>
                  <a:lnTo>
                    <a:pt x="2839696" y="0"/>
                  </a:lnTo>
                  <a:cubicBezTo>
                    <a:pt x="2849696" y="0"/>
                    <a:pt x="2859287" y="3972"/>
                    <a:pt x="2866357" y="11043"/>
                  </a:cubicBezTo>
                  <a:cubicBezTo>
                    <a:pt x="2873428" y="18114"/>
                    <a:pt x="2877401" y="27705"/>
                    <a:pt x="2877401" y="37705"/>
                  </a:cubicBezTo>
                  <a:lnTo>
                    <a:pt x="2877401" y="1338001"/>
                  </a:lnTo>
                  <a:cubicBezTo>
                    <a:pt x="2877401" y="1348001"/>
                    <a:pt x="2873428" y="1357592"/>
                    <a:pt x="2866357" y="1364663"/>
                  </a:cubicBezTo>
                  <a:cubicBezTo>
                    <a:pt x="2859287" y="1371734"/>
                    <a:pt x="2849696" y="1375706"/>
                    <a:pt x="2839696" y="1375706"/>
                  </a:cubicBezTo>
                  <a:lnTo>
                    <a:pt x="37705" y="1375706"/>
                  </a:lnTo>
                  <a:cubicBezTo>
                    <a:pt x="27705" y="1375706"/>
                    <a:pt x="18114" y="1371734"/>
                    <a:pt x="11043" y="1364663"/>
                  </a:cubicBezTo>
                  <a:cubicBezTo>
                    <a:pt x="3972" y="1357592"/>
                    <a:pt x="0" y="1348001"/>
                    <a:pt x="0" y="1338001"/>
                  </a:cubicBezTo>
                  <a:lnTo>
                    <a:pt x="0" y="37705"/>
                  </a:lnTo>
                  <a:cubicBezTo>
                    <a:pt x="0" y="27705"/>
                    <a:pt x="3972" y="18114"/>
                    <a:pt x="11043" y="11043"/>
                  </a:cubicBezTo>
                  <a:cubicBezTo>
                    <a:pt x="18114" y="3972"/>
                    <a:pt x="27705" y="0"/>
                    <a:pt x="37705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2877401" cy="1280456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19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68670">
            <a:off x="-470142" y="7682845"/>
            <a:ext cx="4770081" cy="2688591"/>
          </a:xfrm>
          <a:custGeom>
            <a:avLst/>
            <a:gdLst/>
            <a:ahLst/>
            <a:cxnLst/>
            <a:rect r="r" b="b" t="t" l="l"/>
            <a:pathLst>
              <a:path h="2688591" w="4770081">
                <a:moveTo>
                  <a:pt x="0" y="0"/>
                </a:moveTo>
                <a:lnTo>
                  <a:pt x="4770080" y="0"/>
                </a:lnTo>
                <a:lnTo>
                  <a:pt x="4770080" y="2688591"/>
                </a:lnTo>
                <a:lnTo>
                  <a:pt x="0" y="268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688758" y="6978974"/>
          <a:ext cx="5854360" cy="2371725"/>
        </p:xfrm>
        <a:graphic>
          <a:graphicData uri="http://schemas.openxmlformats.org/drawingml/2006/table">
            <a:tbl>
              <a:tblPr/>
              <a:tblGrid>
                <a:gridCol w="2023630"/>
                <a:gridCol w="1915821"/>
                <a:gridCol w="1914908"/>
              </a:tblGrid>
              <a:tr h="1348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FUNCIONALES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 FUNCIONALES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UNITARIAS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</a:tr>
              <a:tr h="10232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29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2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IM Fell"/>
                          <a:ea typeface="IM Fell"/>
                          <a:cs typeface="IM Fell"/>
                          <a:sym typeface="IM Fell"/>
                        </a:rPr>
                        <a:t>4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4901519" y="-1034063"/>
          <a:ext cx="4196913" cy="10818341"/>
        </p:xfrm>
        <a:graphic>
          <a:graphicData uri="http://schemas.openxmlformats.org/drawingml/2006/table">
            <a:tbl>
              <a:tblPr/>
              <a:tblGrid>
                <a:gridCol w="1035586"/>
                <a:gridCol w="1035586"/>
                <a:gridCol w="1090155"/>
                <a:gridCol w="1035586"/>
              </a:tblGrid>
              <a:tr h="22302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</a:tr>
              <a:tr h="29097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23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60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9" id="9"/>
          <p:cNvGrpSpPr/>
          <p:nvPr/>
        </p:nvGrpSpPr>
        <p:grpSpPr>
          <a:xfrm rot="0">
            <a:off x="6751354" y="2276651"/>
            <a:ext cx="5683159" cy="1035380"/>
            <a:chOff x="0" y="0"/>
            <a:chExt cx="1496799" cy="2726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96799" cy="272693"/>
            </a:xfrm>
            <a:custGeom>
              <a:avLst/>
              <a:gdLst/>
              <a:ahLst/>
              <a:cxnLst/>
              <a:rect r="r" b="b" t="t" l="l"/>
              <a:pathLst>
                <a:path h="272693" w="1496799">
                  <a:moveTo>
                    <a:pt x="0" y="0"/>
                  </a:moveTo>
                  <a:lnTo>
                    <a:pt x="1496799" y="0"/>
                  </a:lnTo>
                  <a:lnTo>
                    <a:pt x="1496799" y="272693"/>
                  </a:lnTo>
                  <a:lnTo>
                    <a:pt x="0" y="272693"/>
                  </a:lnTo>
                  <a:close/>
                </a:path>
              </a:pathLst>
            </a:custGeom>
            <a:solidFill>
              <a:srgbClr val="FFE5E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0"/>
              <a:ext cx="1496799" cy="177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51603" y="3270486"/>
            <a:ext cx="3082910" cy="1131659"/>
            <a:chOff x="0" y="0"/>
            <a:chExt cx="811960" cy="298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1960" cy="298050"/>
            </a:xfrm>
            <a:custGeom>
              <a:avLst/>
              <a:gdLst/>
              <a:ahLst/>
              <a:cxnLst/>
              <a:rect r="r" b="b" t="t" l="l"/>
              <a:pathLst>
                <a:path h="298050" w="811960">
                  <a:moveTo>
                    <a:pt x="0" y="0"/>
                  </a:moveTo>
                  <a:lnTo>
                    <a:pt x="811960" y="0"/>
                  </a:lnTo>
                  <a:lnTo>
                    <a:pt x="811960" y="298050"/>
                  </a:lnTo>
                  <a:lnTo>
                    <a:pt x="0" y="298050"/>
                  </a:lnTo>
                  <a:close/>
                </a:path>
              </a:pathLst>
            </a:custGeom>
            <a:solidFill>
              <a:srgbClr val="FFE5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0"/>
              <a:ext cx="811960" cy="20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4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098487" y="153610"/>
            <a:ext cx="2444631" cy="2031201"/>
          </a:xfrm>
          <a:custGeom>
            <a:avLst/>
            <a:gdLst/>
            <a:ahLst/>
            <a:cxnLst/>
            <a:rect r="r" b="b" t="t" l="l"/>
            <a:pathLst>
              <a:path h="2031201" w="2444631">
                <a:moveTo>
                  <a:pt x="0" y="0"/>
                </a:moveTo>
                <a:lnTo>
                  <a:pt x="2444631" y="0"/>
                </a:lnTo>
                <a:lnTo>
                  <a:pt x="2444631" y="2031201"/>
                </a:lnTo>
                <a:lnTo>
                  <a:pt x="0" y="2031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97476" y="662782"/>
            <a:ext cx="1286799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COBERTURA DE PRUEBAS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35983" y="6416414"/>
            <a:ext cx="5407135" cy="56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</a:pPr>
            <a:r>
              <a:rPr lang="en-US" sz="3351" b="true">
                <a:solidFill>
                  <a:srgbClr val="5D5D5D"/>
                </a:solidFill>
                <a:latin typeface="DM Sans Bold"/>
                <a:ea typeface="DM Sans Bold"/>
                <a:cs typeface="DM Sans Bold"/>
                <a:sym typeface="DM Sans Bold"/>
              </a:rPr>
              <a:t>Casos de Prueba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90805" y="2373499"/>
            <a:ext cx="218126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Total de requerimientos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532195"/>
            <a:ext cx="339028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Requerimientos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8259" y="4467830"/>
            <a:ext cx="199117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Requerimientos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 error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00982" y="5683487"/>
            <a:ext cx="165199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20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probados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91775" y="2316349"/>
            <a:ext cx="2181264" cy="99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-475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35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91775" y="3243910"/>
            <a:ext cx="2181264" cy="99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-475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29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91775" y="4410680"/>
            <a:ext cx="2181264" cy="99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-475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20779" y="5372971"/>
            <a:ext cx="2181264" cy="99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-475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62736" y="3379426"/>
            <a:ext cx="2181264" cy="99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-475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83 %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11214" y="4260807"/>
            <a:ext cx="2181264" cy="99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-475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3 %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99975" y="5323164"/>
            <a:ext cx="2181264" cy="99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-475">
                <a:solidFill>
                  <a:srgbClr val="000000"/>
                </a:solidFill>
                <a:latin typeface="IM Fell"/>
                <a:ea typeface="IM Fell"/>
                <a:cs typeface="IM Fell"/>
                <a:sym typeface="IM Fell"/>
              </a:rPr>
              <a:t>17 %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34692" y="4547206"/>
            <a:ext cx="307445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1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 total de requerimientos probados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92933" y="5509497"/>
            <a:ext cx="259705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spc="-18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 total de requerimientos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57525" y="1913747"/>
            <a:ext cx="15811065" cy="7221355"/>
            <a:chOff x="0" y="0"/>
            <a:chExt cx="2804671" cy="1280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4671" cy="1280972"/>
            </a:xfrm>
            <a:custGeom>
              <a:avLst/>
              <a:gdLst/>
              <a:ahLst/>
              <a:cxnLst/>
              <a:rect r="r" b="b" t="t" l="l"/>
              <a:pathLst>
                <a:path h="1280972" w="2804671">
                  <a:moveTo>
                    <a:pt x="38683" y="0"/>
                  </a:moveTo>
                  <a:lnTo>
                    <a:pt x="2765989" y="0"/>
                  </a:lnTo>
                  <a:cubicBezTo>
                    <a:pt x="2776248" y="0"/>
                    <a:pt x="2786087" y="4075"/>
                    <a:pt x="2793341" y="11330"/>
                  </a:cubicBezTo>
                  <a:cubicBezTo>
                    <a:pt x="2800596" y="18584"/>
                    <a:pt x="2804671" y="28423"/>
                    <a:pt x="2804671" y="38683"/>
                  </a:cubicBezTo>
                  <a:lnTo>
                    <a:pt x="2804671" y="1242289"/>
                  </a:lnTo>
                  <a:cubicBezTo>
                    <a:pt x="2804671" y="1263653"/>
                    <a:pt x="2787353" y="1280972"/>
                    <a:pt x="2765989" y="1280972"/>
                  </a:cubicBezTo>
                  <a:lnTo>
                    <a:pt x="38683" y="1280972"/>
                  </a:lnTo>
                  <a:cubicBezTo>
                    <a:pt x="17319" y="1280972"/>
                    <a:pt x="0" y="1263653"/>
                    <a:pt x="0" y="1242289"/>
                  </a:cubicBezTo>
                  <a:lnTo>
                    <a:pt x="0" y="38683"/>
                  </a:lnTo>
                  <a:cubicBezTo>
                    <a:pt x="0" y="28423"/>
                    <a:pt x="4075" y="18584"/>
                    <a:pt x="11330" y="11330"/>
                  </a:cubicBezTo>
                  <a:cubicBezTo>
                    <a:pt x="18584" y="4075"/>
                    <a:pt x="28423" y="0"/>
                    <a:pt x="38683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2804671" cy="1185722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19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7738996"/>
            <a:ext cx="2245428" cy="2548004"/>
          </a:xfrm>
          <a:custGeom>
            <a:avLst/>
            <a:gdLst/>
            <a:ahLst/>
            <a:cxnLst/>
            <a:rect r="r" b="b" t="t" l="l"/>
            <a:pathLst>
              <a:path h="2548004" w="2245428">
                <a:moveTo>
                  <a:pt x="0" y="0"/>
                </a:moveTo>
                <a:lnTo>
                  <a:pt x="2245428" y="0"/>
                </a:lnTo>
                <a:lnTo>
                  <a:pt x="2245428" y="2548004"/>
                </a:lnTo>
                <a:lnTo>
                  <a:pt x="0" y="2548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93192" y="2269317"/>
            <a:ext cx="12083923" cy="6510214"/>
          </a:xfrm>
          <a:custGeom>
            <a:avLst/>
            <a:gdLst/>
            <a:ahLst/>
            <a:cxnLst/>
            <a:rect r="r" b="b" t="t" l="l"/>
            <a:pathLst>
              <a:path h="6510214" w="12083923">
                <a:moveTo>
                  <a:pt x="0" y="0"/>
                </a:moveTo>
                <a:lnTo>
                  <a:pt x="12083923" y="0"/>
                </a:lnTo>
                <a:lnTo>
                  <a:pt x="12083923" y="6510214"/>
                </a:lnTo>
                <a:lnTo>
                  <a:pt x="0" y="6510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04862" y="7700626"/>
            <a:ext cx="3583138" cy="2586374"/>
          </a:xfrm>
          <a:custGeom>
            <a:avLst/>
            <a:gdLst/>
            <a:ahLst/>
            <a:cxnLst/>
            <a:rect r="r" b="b" t="t" l="l"/>
            <a:pathLst>
              <a:path h="2586374" w="3583138">
                <a:moveTo>
                  <a:pt x="0" y="0"/>
                </a:moveTo>
                <a:lnTo>
                  <a:pt x="3583138" y="0"/>
                </a:lnTo>
                <a:lnTo>
                  <a:pt x="3583138" y="2586374"/>
                </a:lnTo>
                <a:lnTo>
                  <a:pt x="0" y="2586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1158" y="609600"/>
            <a:ext cx="1286799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PROYECCIONES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59902" y="0"/>
            <a:ext cx="4628098" cy="4114800"/>
          </a:xfrm>
          <a:custGeom>
            <a:avLst/>
            <a:gdLst/>
            <a:ahLst/>
            <a:cxnLst/>
            <a:rect r="r" b="b" t="t" l="l"/>
            <a:pathLst>
              <a:path h="4114800" w="4628098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1755" y="2602548"/>
            <a:ext cx="13453605" cy="7075962"/>
          </a:xfrm>
          <a:custGeom>
            <a:avLst/>
            <a:gdLst/>
            <a:ahLst/>
            <a:cxnLst/>
            <a:rect r="r" b="b" t="t" l="l"/>
            <a:pathLst>
              <a:path h="7075962" w="13453605">
                <a:moveTo>
                  <a:pt x="0" y="0"/>
                </a:moveTo>
                <a:lnTo>
                  <a:pt x="13453606" y="0"/>
                </a:lnTo>
                <a:lnTo>
                  <a:pt x="13453606" y="7075961"/>
                </a:lnTo>
                <a:lnTo>
                  <a:pt x="0" y="7075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1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81100"/>
            <a:ext cx="826480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DEMO LOCAL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90994" y="3767360"/>
            <a:ext cx="11506012" cy="315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4"/>
              </a:lnSpc>
            </a:pPr>
            <a:r>
              <a:rPr lang="en-US" b="true" sz="12351" spc="-38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¡MUCHAS GRACIAS!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83666">
            <a:off x="15600339" y="2934380"/>
            <a:ext cx="5375321" cy="10409953"/>
          </a:xfrm>
          <a:custGeom>
            <a:avLst/>
            <a:gdLst/>
            <a:ahLst/>
            <a:cxnLst/>
            <a:rect r="r" b="b" t="t" l="l"/>
            <a:pathLst>
              <a:path h="10409953" w="5375321">
                <a:moveTo>
                  <a:pt x="0" y="0"/>
                </a:moveTo>
                <a:lnTo>
                  <a:pt x="5375322" y="0"/>
                </a:lnTo>
                <a:lnTo>
                  <a:pt x="5375322" y="10409953"/>
                </a:lnTo>
                <a:lnTo>
                  <a:pt x="0" y="10409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49772">
            <a:off x="-2268636" y="-3939641"/>
            <a:ext cx="5788999" cy="11211090"/>
          </a:xfrm>
          <a:custGeom>
            <a:avLst/>
            <a:gdLst/>
            <a:ahLst/>
            <a:cxnLst/>
            <a:rect r="r" b="b" t="t" l="l"/>
            <a:pathLst>
              <a:path h="11211090" w="5788999">
                <a:moveTo>
                  <a:pt x="0" y="0"/>
                </a:moveTo>
                <a:lnTo>
                  <a:pt x="5788999" y="0"/>
                </a:lnTo>
                <a:lnTo>
                  <a:pt x="5788999" y="11211090"/>
                </a:lnTo>
                <a:lnTo>
                  <a:pt x="0" y="11211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902871">
            <a:off x="-121725" y="5082023"/>
            <a:ext cx="5375321" cy="10409953"/>
          </a:xfrm>
          <a:custGeom>
            <a:avLst/>
            <a:gdLst/>
            <a:ahLst/>
            <a:cxnLst/>
            <a:rect r="r" b="b" t="t" l="l"/>
            <a:pathLst>
              <a:path h="10409953" w="5375321">
                <a:moveTo>
                  <a:pt x="0" y="0"/>
                </a:moveTo>
                <a:lnTo>
                  <a:pt x="5375322" y="0"/>
                </a:lnTo>
                <a:lnTo>
                  <a:pt x="5375322" y="10409954"/>
                </a:lnTo>
                <a:lnTo>
                  <a:pt x="0" y="10409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280469">
            <a:off x="11816455" y="-5675713"/>
            <a:ext cx="5861464" cy="11351426"/>
          </a:xfrm>
          <a:custGeom>
            <a:avLst/>
            <a:gdLst/>
            <a:ahLst/>
            <a:cxnLst/>
            <a:rect r="r" b="b" t="t" l="l"/>
            <a:pathLst>
              <a:path h="11351426" w="5861464">
                <a:moveTo>
                  <a:pt x="0" y="0"/>
                </a:moveTo>
                <a:lnTo>
                  <a:pt x="5861464" y="0"/>
                </a:lnTo>
                <a:lnTo>
                  <a:pt x="5861464" y="11351426"/>
                </a:lnTo>
                <a:lnTo>
                  <a:pt x="0" y="113514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29848" y="-8765060"/>
            <a:ext cx="6770644" cy="10430964"/>
          </a:xfrm>
          <a:custGeom>
            <a:avLst/>
            <a:gdLst/>
            <a:ahLst/>
            <a:cxnLst/>
            <a:rect r="r" b="b" t="t" l="l"/>
            <a:pathLst>
              <a:path h="10430964" w="6770644">
                <a:moveTo>
                  <a:pt x="0" y="0"/>
                </a:moveTo>
                <a:lnTo>
                  <a:pt x="6770644" y="0"/>
                </a:lnTo>
                <a:lnTo>
                  <a:pt x="6770644" y="10430964"/>
                </a:lnTo>
                <a:lnTo>
                  <a:pt x="0" y="10430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011246">
            <a:off x="7772559" y="7259944"/>
            <a:ext cx="9006740" cy="13875930"/>
          </a:xfrm>
          <a:custGeom>
            <a:avLst/>
            <a:gdLst/>
            <a:ahLst/>
            <a:cxnLst/>
            <a:rect r="r" b="b" t="t" l="l"/>
            <a:pathLst>
              <a:path h="13875930" w="9006740">
                <a:moveTo>
                  <a:pt x="0" y="0"/>
                </a:moveTo>
                <a:lnTo>
                  <a:pt x="9006740" y="0"/>
                </a:lnTo>
                <a:lnTo>
                  <a:pt x="9006740" y="13875930"/>
                </a:lnTo>
                <a:lnTo>
                  <a:pt x="0" y="138759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42431" y="6737711"/>
            <a:ext cx="6297126" cy="3549289"/>
          </a:xfrm>
          <a:custGeom>
            <a:avLst/>
            <a:gdLst/>
            <a:ahLst/>
            <a:cxnLst/>
            <a:rect r="r" b="b" t="t" l="l"/>
            <a:pathLst>
              <a:path h="3549289" w="6297126">
                <a:moveTo>
                  <a:pt x="0" y="0"/>
                </a:moveTo>
                <a:lnTo>
                  <a:pt x="6297126" y="0"/>
                </a:lnTo>
                <a:lnTo>
                  <a:pt x="6297126" y="3549289"/>
                </a:lnTo>
                <a:lnTo>
                  <a:pt x="0" y="35492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84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61987" y="158146"/>
            <a:ext cx="2625991" cy="4114800"/>
          </a:xfrm>
          <a:custGeom>
            <a:avLst/>
            <a:gdLst/>
            <a:ahLst/>
            <a:cxnLst/>
            <a:rect r="r" b="b" t="t" l="l"/>
            <a:pathLst>
              <a:path h="4114800" w="2625991">
                <a:moveTo>
                  <a:pt x="0" y="0"/>
                </a:moveTo>
                <a:lnTo>
                  <a:pt x="2625991" y="0"/>
                </a:lnTo>
                <a:lnTo>
                  <a:pt x="2625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84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3396417">
            <a:off x="-1315801" y="-2606309"/>
            <a:ext cx="4476878" cy="5823581"/>
          </a:xfrm>
          <a:custGeom>
            <a:avLst/>
            <a:gdLst/>
            <a:ahLst/>
            <a:cxnLst/>
            <a:rect r="r" b="b" t="t" l="l"/>
            <a:pathLst>
              <a:path h="5823581" w="4476878">
                <a:moveTo>
                  <a:pt x="4476878" y="5823581"/>
                </a:moveTo>
                <a:lnTo>
                  <a:pt x="0" y="5823581"/>
                </a:lnTo>
                <a:lnTo>
                  <a:pt x="0" y="0"/>
                </a:lnTo>
                <a:lnTo>
                  <a:pt x="4476878" y="0"/>
                </a:lnTo>
                <a:lnTo>
                  <a:pt x="4476878" y="5823581"/>
                </a:lnTo>
                <a:close/>
              </a:path>
            </a:pathLst>
          </a:custGeom>
          <a:blipFill>
            <a:blip r:embed="rId19">
              <a:alphaModFix amt="59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-3396417">
            <a:off x="14986624" y="6395081"/>
            <a:ext cx="4630843" cy="6023861"/>
          </a:xfrm>
          <a:custGeom>
            <a:avLst/>
            <a:gdLst/>
            <a:ahLst/>
            <a:cxnLst/>
            <a:rect r="r" b="b" t="t" l="l"/>
            <a:pathLst>
              <a:path h="6023861" w="4630843">
                <a:moveTo>
                  <a:pt x="4630844" y="6023861"/>
                </a:moveTo>
                <a:lnTo>
                  <a:pt x="0" y="6023861"/>
                </a:lnTo>
                <a:lnTo>
                  <a:pt x="0" y="0"/>
                </a:lnTo>
                <a:lnTo>
                  <a:pt x="4630844" y="0"/>
                </a:lnTo>
                <a:lnTo>
                  <a:pt x="4630844" y="6023861"/>
                </a:lnTo>
                <a:close/>
              </a:path>
            </a:pathLst>
          </a:custGeom>
          <a:blipFill>
            <a:blip r:embed="rId19">
              <a:alphaModFix amt="59000"/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1777" y="5619459"/>
            <a:ext cx="5249816" cy="454109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626601" y="3728410"/>
            <a:ext cx="9731414" cy="6175860"/>
            <a:chOff x="0" y="0"/>
            <a:chExt cx="1726223" cy="10955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26223" cy="1095515"/>
            </a:xfrm>
            <a:custGeom>
              <a:avLst/>
              <a:gdLst/>
              <a:ahLst/>
              <a:cxnLst/>
              <a:rect r="r" b="b" t="t" l="l"/>
              <a:pathLst>
                <a:path h="1095515" w="1726223">
                  <a:moveTo>
                    <a:pt x="62849" y="0"/>
                  </a:moveTo>
                  <a:lnTo>
                    <a:pt x="1663373" y="0"/>
                  </a:lnTo>
                  <a:cubicBezTo>
                    <a:pt x="1680042" y="0"/>
                    <a:pt x="1696028" y="6622"/>
                    <a:pt x="1707814" y="18408"/>
                  </a:cubicBezTo>
                  <a:cubicBezTo>
                    <a:pt x="1719601" y="30195"/>
                    <a:pt x="1726223" y="46181"/>
                    <a:pt x="1726223" y="62849"/>
                  </a:cubicBezTo>
                  <a:lnTo>
                    <a:pt x="1726223" y="1032666"/>
                  </a:lnTo>
                  <a:cubicBezTo>
                    <a:pt x="1726223" y="1049334"/>
                    <a:pt x="1719601" y="1065320"/>
                    <a:pt x="1707814" y="1077107"/>
                  </a:cubicBezTo>
                  <a:cubicBezTo>
                    <a:pt x="1696028" y="1088893"/>
                    <a:pt x="1680042" y="1095515"/>
                    <a:pt x="1663373" y="1095515"/>
                  </a:cubicBezTo>
                  <a:lnTo>
                    <a:pt x="62849" y="1095515"/>
                  </a:lnTo>
                  <a:cubicBezTo>
                    <a:pt x="28139" y="1095515"/>
                    <a:pt x="0" y="1067376"/>
                    <a:pt x="0" y="1032666"/>
                  </a:cubicBezTo>
                  <a:lnTo>
                    <a:pt x="0" y="62849"/>
                  </a:lnTo>
                  <a:cubicBezTo>
                    <a:pt x="0" y="28139"/>
                    <a:pt x="28139" y="0"/>
                    <a:pt x="62849" y="0"/>
                  </a:cubicBezTo>
                  <a:close/>
                </a:path>
              </a:pathLst>
            </a:custGeom>
            <a:solidFill>
              <a:srgbClr val="FFE5E1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0"/>
              <a:ext cx="1726223" cy="1000265"/>
            </a:xfrm>
            <a:prstGeom prst="rect">
              <a:avLst/>
            </a:prstGeom>
          </p:spPr>
          <p:txBody>
            <a:bodyPr anchor="ctr" rtlCol="false" tIns="53749" lIns="53749" bIns="53749" rIns="53749"/>
            <a:lstStyle/>
            <a:p>
              <a:pPr algn="ctr" marL="0" indent="0" lvl="0">
                <a:lnSpc>
                  <a:spcPts val="19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69230" y="8040543"/>
            <a:ext cx="1362102" cy="1460907"/>
          </a:xfrm>
          <a:custGeom>
            <a:avLst/>
            <a:gdLst/>
            <a:ahLst/>
            <a:cxnLst/>
            <a:rect r="r" b="b" t="t" l="l"/>
            <a:pathLst>
              <a:path h="1460907" w="1362102">
                <a:moveTo>
                  <a:pt x="0" y="0"/>
                </a:moveTo>
                <a:lnTo>
                  <a:pt x="1362101" y="0"/>
                </a:lnTo>
                <a:lnTo>
                  <a:pt x="1362101" y="1460907"/>
                </a:lnTo>
                <a:lnTo>
                  <a:pt x="0" y="1460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6235" y="238775"/>
            <a:ext cx="5192745" cy="4319792"/>
          </a:xfrm>
          <a:custGeom>
            <a:avLst/>
            <a:gdLst/>
            <a:ahLst/>
            <a:cxnLst/>
            <a:rect r="r" b="b" t="t" l="l"/>
            <a:pathLst>
              <a:path h="4319792" w="5192745">
                <a:moveTo>
                  <a:pt x="0" y="0"/>
                </a:moveTo>
                <a:lnTo>
                  <a:pt x="5192745" y="0"/>
                </a:lnTo>
                <a:lnTo>
                  <a:pt x="5192745" y="4319792"/>
                </a:lnTo>
                <a:lnTo>
                  <a:pt x="0" y="4319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66" t="0" r="-336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87203" y="1181100"/>
            <a:ext cx="1315943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PROBLEMATICA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48130" y="4209861"/>
            <a:ext cx="8688356" cy="374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3472">
                <a:solidFill>
                  <a:srgbClr val="33312E"/>
                </a:solidFill>
                <a:latin typeface="Open Sans"/>
                <a:ea typeface="Open Sans"/>
                <a:cs typeface="Open Sans"/>
                <a:sym typeface="Open Sans"/>
              </a:rPr>
              <a:t> La complejidad de la lectura de libros en el mismo idioma nativo y el acceso a estos, teniendo altos costos en la traducción manual y presentando procesos largos de traducción, siendo estos de varias semanas. 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1043433">
            <a:off x="-385345" y="-1535151"/>
            <a:ext cx="19834640" cy="13090571"/>
            <a:chOff x="0" y="0"/>
            <a:chExt cx="26446186" cy="17454095"/>
          </a:xfrm>
        </p:grpSpPr>
        <p:sp>
          <p:nvSpPr>
            <p:cNvPr name="TextBox 4" id="4"/>
            <p:cNvSpPr txBox="true"/>
            <p:nvPr/>
          </p:nvSpPr>
          <p:spPr>
            <a:xfrm rot="-1043433">
              <a:off x="4031592" y="2885499"/>
              <a:ext cx="18545103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50"/>
                </a:lnSpc>
              </a:pPr>
              <a:r>
                <a:rPr lang="en-US" b="true" sz="7500" spc="-232">
                  <a:solidFill>
                    <a:srgbClr val="5D5D5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ESTADISTICAS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-1043433">
              <a:off x="2501594" y="5628128"/>
              <a:ext cx="21640800" cy="8792890"/>
              <a:chOff x="0" y="0"/>
              <a:chExt cx="2879091" cy="116980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879091" cy="1169806"/>
              </a:xfrm>
              <a:custGeom>
                <a:avLst/>
                <a:gdLst/>
                <a:ahLst/>
                <a:cxnLst/>
                <a:rect r="r" b="b" t="t" l="l"/>
                <a:pathLst>
                  <a:path h="1169806" w="2879091">
                    <a:moveTo>
                      <a:pt x="37683" y="0"/>
                    </a:moveTo>
                    <a:lnTo>
                      <a:pt x="2841409" y="0"/>
                    </a:lnTo>
                    <a:cubicBezTo>
                      <a:pt x="2862220" y="0"/>
                      <a:pt x="2879091" y="16871"/>
                      <a:pt x="2879091" y="37683"/>
                    </a:cubicBezTo>
                    <a:lnTo>
                      <a:pt x="2879091" y="1132123"/>
                    </a:lnTo>
                    <a:cubicBezTo>
                      <a:pt x="2879091" y="1142117"/>
                      <a:pt x="2875121" y="1151702"/>
                      <a:pt x="2868054" y="1158769"/>
                    </a:cubicBezTo>
                    <a:cubicBezTo>
                      <a:pt x="2860987" y="1165836"/>
                      <a:pt x="2851403" y="1169806"/>
                      <a:pt x="2841409" y="1169806"/>
                    </a:cubicBezTo>
                    <a:lnTo>
                      <a:pt x="37683" y="1169806"/>
                    </a:lnTo>
                    <a:cubicBezTo>
                      <a:pt x="16871" y="1169806"/>
                      <a:pt x="0" y="1152935"/>
                      <a:pt x="0" y="1132123"/>
                    </a:cubicBezTo>
                    <a:lnTo>
                      <a:pt x="0" y="37683"/>
                    </a:lnTo>
                    <a:cubicBezTo>
                      <a:pt x="0" y="27689"/>
                      <a:pt x="3970" y="18104"/>
                      <a:pt x="11037" y="11037"/>
                    </a:cubicBezTo>
                    <a:cubicBezTo>
                      <a:pt x="18104" y="3970"/>
                      <a:pt x="27689" y="0"/>
                      <a:pt x="37683" y="0"/>
                    </a:cubicBezTo>
                    <a:close/>
                  </a:path>
                </a:pathLst>
              </a:custGeom>
              <a:solidFill>
                <a:srgbClr val="FFE5E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95250"/>
                <a:ext cx="2879091" cy="1074556"/>
              </a:xfrm>
              <a:prstGeom prst="rect">
                <a:avLst/>
              </a:prstGeom>
            </p:spPr>
            <p:txBody>
              <a:bodyPr anchor="ctr" rtlCol="false" tIns="53749" lIns="53749" bIns="53749" rIns="53749"/>
              <a:lstStyle/>
              <a:p>
                <a:pPr algn="ctr" marL="0" indent="0" lvl="0">
                  <a:lnSpc>
                    <a:spcPts val="1924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-1086926">
              <a:off x="383233" y="5526840"/>
              <a:ext cx="3296164" cy="2990520"/>
            </a:xfrm>
            <a:custGeom>
              <a:avLst/>
              <a:gdLst/>
              <a:ahLst/>
              <a:cxnLst/>
              <a:rect r="r" b="b" t="t" l="l"/>
              <a:pathLst>
                <a:path h="2990520" w="3296164">
                  <a:moveTo>
                    <a:pt x="0" y="0"/>
                  </a:moveTo>
                  <a:lnTo>
                    <a:pt x="3296164" y="0"/>
                  </a:lnTo>
                  <a:lnTo>
                    <a:pt x="3296164" y="2990520"/>
                  </a:lnTo>
                  <a:lnTo>
                    <a:pt x="0" y="2990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6926">
              <a:off x="1039657" y="6227166"/>
              <a:ext cx="2125754" cy="2025264"/>
            </a:xfrm>
            <a:custGeom>
              <a:avLst/>
              <a:gdLst/>
              <a:ahLst/>
              <a:cxnLst/>
              <a:rect r="r" b="b" t="t" l="l"/>
              <a:pathLst>
                <a:path h="2025264" w="2125754">
                  <a:moveTo>
                    <a:pt x="0" y="0"/>
                  </a:moveTo>
                  <a:lnTo>
                    <a:pt x="2125754" y="0"/>
                  </a:lnTo>
                  <a:lnTo>
                    <a:pt x="2125754" y="2025264"/>
                  </a:lnTo>
                  <a:lnTo>
                    <a:pt x="0" y="2025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-1043433">
              <a:off x="22278542" y="9320883"/>
              <a:ext cx="3764269" cy="3274914"/>
            </a:xfrm>
            <a:prstGeom prst="rect">
              <a:avLst/>
            </a:prstGeom>
          </p:spPr>
        </p:pic>
        <p:sp>
          <p:nvSpPr>
            <p:cNvPr name="Freeform 11" id="11"/>
            <p:cNvSpPr/>
            <p:nvPr/>
          </p:nvSpPr>
          <p:spPr>
            <a:xfrm flipH="false" flipV="false" rot="-1043433">
              <a:off x="10495273" y="8425194"/>
              <a:ext cx="4900006" cy="5027992"/>
            </a:xfrm>
            <a:custGeom>
              <a:avLst/>
              <a:gdLst/>
              <a:ahLst/>
              <a:cxnLst/>
              <a:rect r="r" b="b" t="t" l="l"/>
              <a:pathLst>
                <a:path h="5027992" w="4900006">
                  <a:moveTo>
                    <a:pt x="0" y="0"/>
                  </a:moveTo>
                  <a:lnTo>
                    <a:pt x="4900006" y="0"/>
                  </a:lnTo>
                  <a:lnTo>
                    <a:pt x="4900006" y="5027992"/>
                  </a:lnTo>
                  <a:lnTo>
                    <a:pt x="0" y="5027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2175790">
              <a:off x="14727049" y="9469362"/>
              <a:ext cx="1577557" cy="445660"/>
            </a:xfrm>
            <a:custGeom>
              <a:avLst/>
              <a:gdLst/>
              <a:ahLst/>
              <a:cxnLst/>
              <a:rect r="r" b="b" t="t" l="l"/>
              <a:pathLst>
                <a:path h="445660" w="1577557">
                  <a:moveTo>
                    <a:pt x="0" y="0"/>
                  </a:moveTo>
                  <a:lnTo>
                    <a:pt x="1577557" y="0"/>
                  </a:lnTo>
                  <a:lnTo>
                    <a:pt x="1577557" y="445660"/>
                  </a:lnTo>
                  <a:lnTo>
                    <a:pt x="0" y="445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974697">
              <a:off x="10319757" y="7973491"/>
              <a:ext cx="1596562" cy="1166942"/>
            </a:xfrm>
            <a:custGeom>
              <a:avLst/>
              <a:gdLst/>
              <a:ahLst/>
              <a:cxnLst/>
              <a:rect r="r" b="b" t="t" l="l"/>
              <a:pathLst>
                <a:path h="1166942" w="1596562">
                  <a:moveTo>
                    <a:pt x="0" y="0"/>
                  </a:moveTo>
                  <a:lnTo>
                    <a:pt x="1596563" y="0"/>
                  </a:lnTo>
                  <a:lnTo>
                    <a:pt x="1596563" y="1166942"/>
                  </a:lnTo>
                  <a:lnTo>
                    <a:pt x="0" y="1166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-1043433">
              <a:off x="10940679" y="6943565"/>
              <a:ext cx="2471196" cy="1716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9"/>
                </a:lnSpc>
              </a:pPr>
              <a:r>
                <a:rPr lang="en-US" sz="2478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Bilingüe</a:t>
              </a:r>
            </a:p>
            <a:p>
              <a:pPr algn="ctr">
                <a:lnSpc>
                  <a:spcPts val="3469"/>
                </a:lnSpc>
              </a:pPr>
              <a:r>
                <a:rPr lang="en-US" sz="247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10%</a:t>
              </a:r>
            </a:p>
            <a:p>
              <a:pPr algn="ctr">
                <a:lnSpc>
                  <a:spcPts val="346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-1043433">
              <a:off x="15020181" y="7979642"/>
              <a:ext cx="2779648" cy="1716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69"/>
                </a:lnSpc>
              </a:pPr>
              <a:r>
                <a:rPr lang="en-US" sz="2478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Monolingüe:</a:t>
              </a:r>
            </a:p>
            <a:p>
              <a:pPr algn="ctr">
                <a:lnSpc>
                  <a:spcPts val="3469"/>
                </a:lnSpc>
              </a:pPr>
              <a:r>
                <a:rPr lang="en-US" sz="247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90%</a:t>
              </a:r>
            </a:p>
            <a:p>
              <a:pPr algn="ctr">
                <a:lnSpc>
                  <a:spcPts val="3469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-1043433">
              <a:off x="15941887" y="3268394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-1043433">
              <a:off x="16329952" y="3898283"/>
              <a:ext cx="6264213" cy="151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26"/>
                </a:lnSpc>
              </a:pPr>
              <a:r>
                <a:rPr lang="en-US" sz="7654" i="true">
                  <a:solidFill>
                    <a:srgbClr val="000000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32,6%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1043433">
              <a:off x="16857233" y="5540455"/>
              <a:ext cx="6264213" cy="1595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5"/>
                </a:lnSpc>
              </a:pPr>
              <a:r>
                <a:rPr lang="en-US" sz="1785" i="true" spc="317">
                  <a:solidFill>
                    <a:srgbClr val="000000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USUARIOS QUE PREFIEREN LEER EN PLATAFORMAS DEBIDO A OFRECER CONTENIDO TRADUCIDO.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-1043433">
              <a:off x="17213621" y="7328845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-1043433">
              <a:off x="1585981" y="7556034"/>
              <a:ext cx="7596466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-1043433">
              <a:off x="2194141" y="8152263"/>
              <a:ext cx="7596466" cy="2985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26"/>
                </a:lnSpc>
              </a:pPr>
              <a:r>
                <a:rPr lang="en-US" sz="7654" i="true">
                  <a:solidFill>
                    <a:srgbClr val="000000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2.000 a 5.000 USD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-1043433">
              <a:off x="2881070" y="11242805"/>
              <a:ext cx="7596466" cy="1190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5"/>
                </a:lnSpc>
              </a:pPr>
              <a:r>
                <a:rPr lang="en-US" sz="1785" i="true" spc="317">
                  <a:solidFill>
                    <a:srgbClr val="000000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LA TRADUCCIÓN PARA UN LIBRO MEDIANO DE 200 A 300 PÁGINAS IMPLICA GRANDES COSTOS.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-1043433">
              <a:off x="3177009" y="12635943"/>
              <a:ext cx="7596466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-1043433">
              <a:off x="3701537" y="12183841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25" id="25"/>
            <p:cNvSpPr txBox="true"/>
            <p:nvPr/>
          </p:nvSpPr>
          <p:spPr>
            <a:xfrm rot="-1043433">
              <a:off x="4089601" y="12813730"/>
              <a:ext cx="6264213" cy="151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26"/>
                </a:lnSpc>
              </a:pPr>
              <a:r>
                <a:rPr lang="en-US" sz="7654" i="true">
                  <a:solidFill>
                    <a:srgbClr val="000000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70%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-1043433">
              <a:off x="4495985" y="14474392"/>
              <a:ext cx="6264213" cy="786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5"/>
                </a:lnSpc>
              </a:pPr>
              <a:r>
                <a:rPr lang="en-US" sz="1785" i="true" spc="317">
                  <a:solidFill>
                    <a:srgbClr val="000000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DE AUMENTO EN ACCESO A CONTENIDOS EXTRANJEROS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-1043433">
              <a:off x="4731475" y="15472276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-1043433">
              <a:off x="15473329" y="8162214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-1043433">
              <a:off x="15861393" y="8792103"/>
              <a:ext cx="6264213" cy="151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26"/>
                </a:lnSpc>
              </a:pPr>
              <a:r>
                <a:rPr lang="en-US" sz="7654" i="true">
                  <a:solidFill>
                    <a:srgbClr val="000000"/>
                  </a:solidFill>
                  <a:latin typeface="IM Fell Italics"/>
                  <a:ea typeface="IM Fell Italics"/>
                  <a:cs typeface="IM Fell Italics"/>
                  <a:sym typeface="IM Fell Italics"/>
                </a:rPr>
                <a:t>7/10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-1043433">
              <a:off x="16328226" y="10443520"/>
              <a:ext cx="6264213" cy="1190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45"/>
                </a:lnSpc>
              </a:pPr>
              <a:r>
                <a:rPr lang="en-US" sz="1785" i="true" spc="317">
                  <a:solidFill>
                    <a:srgbClr val="000000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PERSONAS DECLARAN TENER MUCHO O BASTANTE INTERES EN LA LECTURA POR GUSTO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-1043433">
              <a:off x="16624165" y="11836657"/>
              <a:ext cx="6264213" cy="294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6"/>
                </a:lnSpc>
              </a:pPr>
            </a:p>
          </p:txBody>
        </p:sp>
      </p:grp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2947" y="611421"/>
            <a:ext cx="18987005" cy="9675579"/>
            <a:chOff x="0" y="0"/>
            <a:chExt cx="25316007" cy="1290077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3679138" y="5843204"/>
              <a:ext cx="8159038" cy="7057568"/>
            </a:xfrm>
            <a:prstGeom prst="rect">
              <a:avLst/>
            </a:prstGeom>
          </p:spPr>
        </p:pic>
        <p:grpSp>
          <p:nvGrpSpPr>
            <p:cNvPr name="Group 5" id="5"/>
            <p:cNvGrpSpPr/>
            <p:nvPr/>
          </p:nvGrpSpPr>
          <p:grpSpPr>
            <a:xfrm rot="0">
              <a:off x="0" y="4155985"/>
              <a:ext cx="12894165" cy="7270812"/>
              <a:chOff x="0" y="0"/>
              <a:chExt cx="1715439" cy="96730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715439" cy="967309"/>
              </a:xfrm>
              <a:custGeom>
                <a:avLst/>
                <a:gdLst/>
                <a:ahLst/>
                <a:cxnLst/>
                <a:rect r="r" b="b" t="t" l="l"/>
                <a:pathLst>
                  <a:path h="967309" w="1715439">
                    <a:moveTo>
                      <a:pt x="63244" y="0"/>
                    </a:moveTo>
                    <a:lnTo>
                      <a:pt x="1652195" y="0"/>
                    </a:lnTo>
                    <a:cubicBezTo>
                      <a:pt x="1668968" y="0"/>
                      <a:pt x="1685055" y="6663"/>
                      <a:pt x="1696915" y="18524"/>
                    </a:cubicBezTo>
                    <a:cubicBezTo>
                      <a:pt x="1708776" y="30384"/>
                      <a:pt x="1715439" y="46471"/>
                      <a:pt x="1715439" y="63244"/>
                    </a:cubicBezTo>
                    <a:lnTo>
                      <a:pt x="1715439" y="904064"/>
                    </a:lnTo>
                    <a:cubicBezTo>
                      <a:pt x="1715439" y="920838"/>
                      <a:pt x="1708776" y="936924"/>
                      <a:pt x="1696915" y="948785"/>
                    </a:cubicBezTo>
                    <a:cubicBezTo>
                      <a:pt x="1685055" y="960645"/>
                      <a:pt x="1668968" y="967309"/>
                      <a:pt x="1652195" y="967309"/>
                    </a:cubicBezTo>
                    <a:lnTo>
                      <a:pt x="63244" y="967309"/>
                    </a:lnTo>
                    <a:cubicBezTo>
                      <a:pt x="46471" y="967309"/>
                      <a:pt x="30384" y="960645"/>
                      <a:pt x="18524" y="948785"/>
                    </a:cubicBezTo>
                    <a:cubicBezTo>
                      <a:pt x="6663" y="936924"/>
                      <a:pt x="0" y="920838"/>
                      <a:pt x="0" y="904064"/>
                    </a:cubicBezTo>
                    <a:lnTo>
                      <a:pt x="0" y="63244"/>
                    </a:lnTo>
                    <a:cubicBezTo>
                      <a:pt x="0" y="46471"/>
                      <a:pt x="6663" y="30384"/>
                      <a:pt x="18524" y="18524"/>
                    </a:cubicBezTo>
                    <a:cubicBezTo>
                      <a:pt x="30384" y="6663"/>
                      <a:pt x="46471" y="0"/>
                      <a:pt x="63244" y="0"/>
                    </a:cubicBezTo>
                    <a:close/>
                  </a:path>
                </a:pathLst>
              </a:custGeom>
              <a:solidFill>
                <a:srgbClr val="FFE5E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95250"/>
                <a:ext cx="1715439" cy="872059"/>
              </a:xfrm>
              <a:prstGeom prst="rect">
                <a:avLst/>
              </a:prstGeom>
            </p:spPr>
            <p:txBody>
              <a:bodyPr anchor="ctr" rtlCol="false" tIns="53749" lIns="53749" bIns="53749" rIns="53749"/>
              <a:lstStyle/>
              <a:p>
                <a:pPr algn="ctr" marL="0" indent="0" lvl="0">
                  <a:lnSpc>
                    <a:spcPts val="1924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9787245" y="8948089"/>
              <a:ext cx="1816136" cy="1947876"/>
            </a:xfrm>
            <a:custGeom>
              <a:avLst/>
              <a:gdLst/>
              <a:ahLst/>
              <a:cxnLst/>
              <a:rect r="r" b="b" t="t" l="l"/>
              <a:pathLst>
                <a:path h="1947876" w="1816136">
                  <a:moveTo>
                    <a:pt x="0" y="0"/>
                  </a:moveTo>
                  <a:lnTo>
                    <a:pt x="1816136" y="0"/>
                  </a:lnTo>
                  <a:lnTo>
                    <a:pt x="1816136" y="1947876"/>
                  </a:lnTo>
                  <a:lnTo>
                    <a:pt x="0" y="1947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309907" y="0"/>
              <a:ext cx="3058604" cy="3024195"/>
            </a:xfrm>
            <a:custGeom>
              <a:avLst/>
              <a:gdLst/>
              <a:ahLst/>
              <a:cxnLst/>
              <a:rect r="r" b="b" t="t" l="l"/>
              <a:pathLst>
                <a:path h="3024195" w="3058604">
                  <a:moveTo>
                    <a:pt x="0" y="0"/>
                  </a:moveTo>
                  <a:lnTo>
                    <a:pt x="3058604" y="0"/>
                  </a:lnTo>
                  <a:lnTo>
                    <a:pt x="3058604" y="3024195"/>
                  </a:lnTo>
                  <a:lnTo>
                    <a:pt x="0" y="3024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7770092" y="902497"/>
              <a:ext cx="17545914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50"/>
                </a:lnSpc>
              </a:pPr>
              <a:r>
                <a:rPr lang="en-US" b="true" sz="7500" spc="-232">
                  <a:solidFill>
                    <a:srgbClr val="5D5D5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SOLUCIÓN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44964" y="5066650"/>
              <a:ext cx="11604237" cy="3881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68"/>
                </a:lnSpc>
              </a:pPr>
              <a:r>
                <a:rPr lang="en-US" sz="3242">
                  <a:solidFill>
                    <a:srgbClr val="33312E"/>
                  </a:solidFill>
                  <a:latin typeface="Open Sans"/>
                  <a:ea typeface="Open Sans"/>
                  <a:cs typeface="Open Sans"/>
                  <a:sym typeface="Open Sans"/>
                </a:rPr>
                <a:t>La visión es desarrollar una plataforma web de traducción automática e inmediata que optimice la accesibilidad global del contenido, asegure la seguridad y privacidad del usuario.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5487" y="272210"/>
            <a:ext cx="17343788" cy="9405827"/>
            <a:chOff x="0" y="0"/>
            <a:chExt cx="23125051" cy="1254110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321201"/>
              <a:ext cx="5683876" cy="1604639"/>
              <a:chOff x="0" y="0"/>
              <a:chExt cx="477497" cy="1348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77497" cy="134804"/>
              </a:xfrm>
              <a:custGeom>
                <a:avLst/>
                <a:gdLst/>
                <a:ahLst/>
                <a:cxnLst/>
                <a:rect r="r" b="b" t="t" l="l"/>
                <a:pathLst>
                  <a:path h="134804" w="477497">
                    <a:moveTo>
                      <a:pt x="67402" y="0"/>
                    </a:moveTo>
                    <a:lnTo>
                      <a:pt x="410095" y="0"/>
                    </a:lnTo>
                    <a:cubicBezTo>
                      <a:pt x="427971" y="0"/>
                      <a:pt x="445115" y="7101"/>
                      <a:pt x="457756" y="19742"/>
                    </a:cubicBezTo>
                    <a:cubicBezTo>
                      <a:pt x="470396" y="32382"/>
                      <a:pt x="477497" y="49526"/>
                      <a:pt x="477497" y="67402"/>
                    </a:cubicBezTo>
                    <a:lnTo>
                      <a:pt x="477497" y="67402"/>
                    </a:lnTo>
                    <a:cubicBezTo>
                      <a:pt x="477497" y="104627"/>
                      <a:pt x="447320" y="134804"/>
                      <a:pt x="410095" y="134804"/>
                    </a:cubicBezTo>
                    <a:lnTo>
                      <a:pt x="67402" y="134804"/>
                    </a:lnTo>
                    <a:cubicBezTo>
                      <a:pt x="30177" y="134804"/>
                      <a:pt x="0" y="104627"/>
                      <a:pt x="0" y="67402"/>
                    </a:cubicBezTo>
                    <a:lnTo>
                      <a:pt x="0" y="67402"/>
                    </a:lnTo>
                    <a:cubicBezTo>
                      <a:pt x="0" y="30177"/>
                      <a:pt x="30177" y="0"/>
                      <a:pt x="67402" y="0"/>
                    </a:cubicBezTo>
                    <a:close/>
                  </a:path>
                </a:pathLst>
              </a:custGeom>
              <a:solidFill>
                <a:srgbClr val="FFE5E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0"/>
                <a:ext cx="477497" cy="39554"/>
              </a:xfrm>
              <a:prstGeom prst="rect">
                <a:avLst/>
              </a:prstGeom>
            </p:spPr>
            <p:txBody>
              <a:bodyPr anchor="ctr" rtlCol="false" tIns="64562" lIns="64562" bIns="64562" rIns="64562"/>
              <a:lstStyle/>
              <a:p>
                <a:pPr algn="ctr" marL="0" indent="0" lvl="0">
                  <a:lnSpc>
                    <a:spcPts val="192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5118724"/>
              <a:ext cx="5781263" cy="4806681"/>
              <a:chOff x="0" y="0"/>
              <a:chExt cx="485679" cy="40380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85679" cy="403805"/>
              </a:xfrm>
              <a:custGeom>
                <a:avLst/>
                <a:gdLst/>
                <a:ahLst/>
                <a:cxnLst/>
                <a:rect r="r" b="b" t="t" l="l"/>
                <a:pathLst>
                  <a:path h="403805" w="485679">
                    <a:moveTo>
                      <a:pt x="146025" y="0"/>
                    </a:moveTo>
                    <a:lnTo>
                      <a:pt x="339653" y="0"/>
                    </a:lnTo>
                    <a:cubicBezTo>
                      <a:pt x="378382" y="0"/>
                      <a:pt x="415524" y="15385"/>
                      <a:pt x="442909" y="42770"/>
                    </a:cubicBezTo>
                    <a:cubicBezTo>
                      <a:pt x="470294" y="70155"/>
                      <a:pt x="485679" y="107297"/>
                      <a:pt x="485679" y="146025"/>
                    </a:cubicBezTo>
                    <a:lnTo>
                      <a:pt x="485679" y="257780"/>
                    </a:lnTo>
                    <a:cubicBezTo>
                      <a:pt x="485679" y="296508"/>
                      <a:pt x="470294" y="333650"/>
                      <a:pt x="442909" y="361035"/>
                    </a:cubicBezTo>
                    <a:cubicBezTo>
                      <a:pt x="415524" y="388420"/>
                      <a:pt x="378382" y="403805"/>
                      <a:pt x="339653" y="403805"/>
                    </a:cubicBezTo>
                    <a:lnTo>
                      <a:pt x="146025" y="403805"/>
                    </a:lnTo>
                    <a:cubicBezTo>
                      <a:pt x="107297" y="403805"/>
                      <a:pt x="70155" y="388420"/>
                      <a:pt x="42770" y="361035"/>
                    </a:cubicBezTo>
                    <a:cubicBezTo>
                      <a:pt x="15385" y="333650"/>
                      <a:pt x="0" y="296508"/>
                      <a:pt x="0" y="257780"/>
                    </a:cubicBezTo>
                    <a:lnTo>
                      <a:pt x="0" y="146025"/>
                    </a:lnTo>
                    <a:cubicBezTo>
                      <a:pt x="0" y="107297"/>
                      <a:pt x="15385" y="70155"/>
                      <a:pt x="42770" y="42770"/>
                    </a:cubicBezTo>
                    <a:cubicBezTo>
                      <a:pt x="70155" y="15385"/>
                      <a:pt x="107297" y="0"/>
                      <a:pt x="146025" y="0"/>
                    </a:cubicBezTo>
                    <a:close/>
                  </a:path>
                </a:pathLst>
              </a:custGeom>
              <a:solidFill>
                <a:srgbClr val="FFE5E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0"/>
                <a:ext cx="485679" cy="308555"/>
              </a:xfrm>
              <a:prstGeom prst="rect">
                <a:avLst/>
              </a:prstGeom>
            </p:spPr>
            <p:txBody>
              <a:bodyPr anchor="ctr" rtlCol="false" tIns="64562" lIns="64562" bIns="64562" rIns="64562"/>
              <a:lstStyle/>
              <a:p>
                <a:pPr algn="ctr" marL="0" indent="0" lvl="0">
                  <a:lnSpc>
                    <a:spcPts val="192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781263" y="3321201"/>
              <a:ext cx="5683876" cy="1604639"/>
              <a:chOff x="0" y="0"/>
              <a:chExt cx="477497" cy="13480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77497" cy="134804"/>
              </a:xfrm>
              <a:custGeom>
                <a:avLst/>
                <a:gdLst/>
                <a:ahLst/>
                <a:cxnLst/>
                <a:rect r="r" b="b" t="t" l="l"/>
                <a:pathLst>
                  <a:path h="134804" w="477497">
                    <a:moveTo>
                      <a:pt x="67402" y="0"/>
                    </a:moveTo>
                    <a:lnTo>
                      <a:pt x="410095" y="0"/>
                    </a:lnTo>
                    <a:cubicBezTo>
                      <a:pt x="427971" y="0"/>
                      <a:pt x="445115" y="7101"/>
                      <a:pt x="457756" y="19742"/>
                    </a:cubicBezTo>
                    <a:cubicBezTo>
                      <a:pt x="470396" y="32382"/>
                      <a:pt x="477497" y="49526"/>
                      <a:pt x="477497" y="67402"/>
                    </a:cubicBezTo>
                    <a:lnTo>
                      <a:pt x="477497" y="67402"/>
                    </a:lnTo>
                    <a:cubicBezTo>
                      <a:pt x="477497" y="104627"/>
                      <a:pt x="447320" y="134804"/>
                      <a:pt x="410095" y="134804"/>
                    </a:cubicBezTo>
                    <a:lnTo>
                      <a:pt x="67402" y="134804"/>
                    </a:lnTo>
                    <a:cubicBezTo>
                      <a:pt x="30177" y="134804"/>
                      <a:pt x="0" y="104627"/>
                      <a:pt x="0" y="67402"/>
                    </a:cubicBezTo>
                    <a:lnTo>
                      <a:pt x="0" y="67402"/>
                    </a:lnTo>
                    <a:cubicBezTo>
                      <a:pt x="0" y="30177"/>
                      <a:pt x="30177" y="0"/>
                      <a:pt x="67402" y="0"/>
                    </a:cubicBezTo>
                    <a:close/>
                  </a:path>
                </a:pathLst>
              </a:custGeom>
              <a:solidFill>
                <a:srgbClr val="D3E4E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0"/>
                <a:ext cx="477497" cy="39554"/>
              </a:xfrm>
              <a:prstGeom prst="rect">
                <a:avLst/>
              </a:prstGeom>
            </p:spPr>
            <p:txBody>
              <a:bodyPr anchor="ctr" rtlCol="false" tIns="64562" lIns="64562" bIns="64562" rIns="64562"/>
              <a:lstStyle/>
              <a:p>
                <a:pPr algn="ctr" marL="0" indent="0" lvl="0">
                  <a:lnSpc>
                    <a:spcPts val="192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5781263" y="5118724"/>
              <a:ext cx="5781263" cy="4806681"/>
              <a:chOff x="0" y="0"/>
              <a:chExt cx="485679" cy="40380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85679" cy="403805"/>
              </a:xfrm>
              <a:custGeom>
                <a:avLst/>
                <a:gdLst/>
                <a:ahLst/>
                <a:cxnLst/>
                <a:rect r="r" b="b" t="t" l="l"/>
                <a:pathLst>
                  <a:path h="403805" w="485679">
                    <a:moveTo>
                      <a:pt x="146025" y="0"/>
                    </a:moveTo>
                    <a:lnTo>
                      <a:pt x="339653" y="0"/>
                    </a:lnTo>
                    <a:cubicBezTo>
                      <a:pt x="378382" y="0"/>
                      <a:pt x="415524" y="15385"/>
                      <a:pt x="442909" y="42770"/>
                    </a:cubicBezTo>
                    <a:cubicBezTo>
                      <a:pt x="470294" y="70155"/>
                      <a:pt x="485679" y="107297"/>
                      <a:pt x="485679" y="146025"/>
                    </a:cubicBezTo>
                    <a:lnTo>
                      <a:pt x="485679" y="257780"/>
                    </a:lnTo>
                    <a:cubicBezTo>
                      <a:pt x="485679" y="296508"/>
                      <a:pt x="470294" y="333650"/>
                      <a:pt x="442909" y="361035"/>
                    </a:cubicBezTo>
                    <a:cubicBezTo>
                      <a:pt x="415524" y="388420"/>
                      <a:pt x="378382" y="403805"/>
                      <a:pt x="339653" y="403805"/>
                    </a:cubicBezTo>
                    <a:lnTo>
                      <a:pt x="146025" y="403805"/>
                    </a:lnTo>
                    <a:cubicBezTo>
                      <a:pt x="107297" y="403805"/>
                      <a:pt x="70155" y="388420"/>
                      <a:pt x="42770" y="361035"/>
                    </a:cubicBezTo>
                    <a:cubicBezTo>
                      <a:pt x="15385" y="333650"/>
                      <a:pt x="0" y="296508"/>
                      <a:pt x="0" y="257780"/>
                    </a:cubicBezTo>
                    <a:lnTo>
                      <a:pt x="0" y="146025"/>
                    </a:lnTo>
                    <a:cubicBezTo>
                      <a:pt x="0" y="107297"/>
                      <a:pt x="15385" y="70155"/>
                      <a:pt x="42770" y="42770"/>
                    </a:cubicBezTo>
                    <a:cubicBezTo>
                      <a:pt x="70155" y="15385"/>
                      <a:pt x="107297" y="0"/>
                      <a:pt x="146025" y="0"/>
                    </a:cubicBezTo>
                    <a:close/>
                  </a:path>
                </a:pathLst>
              </a:custGeom>
              <a:solidFill>
                <a:srgbClr val="D3E4E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0"/>
                <a:ext cx="485679" cy="308555"/>
              </a:xfrm>
              <a:prstGeom prst="rect">
                <a:avLst/>
              </a:prstGeom>
            </p:spPr>
            <p:txBody>
              <a:bodyPr anchor="ctr" rtlCol="false" tIns="64562" lIns="64562" bIns="64562" rIns="64562"/>
              <a:lstStyle/>
              <a:p>
                <a:pPr algn="ctr" marL="0" indent="0" lvl="0">
                  <a:lnSpc>
                    <a:spcPts val="192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562525" y="3321201"/>
              <a:ext cx="5683876" cy="1604639"/>
              <a:chOff x="0" y="0"/>
              <a:chExt cx="477497" cy="13480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77497" cy="134804"/>
              </a:xfrm>
              <a:custGeom>
                <a:avLst/>
                <a:gdLst/>
                <a:ahLst/>
                <a:cxnLst/>
                <a:rect r="r" b="b" t="t" l="l"/>
                <a:pathLst>
                  <a:path h="134804" w="477497">
                    <a:moveTo>
                      <a:pt x="67402" y="0"/>
                    </a:moveTo>
                    <a:lnTo>
                      <a:pt x="410095" y="0"/>
                    </a:lnTo>
                    <a:cubicBezTo>
                      <a:pt x="427971" y="0"/>
                      <a:pt x="445115" y="7101"/>
                      <a:pt x="457756" y="19742"/>
                    </a:cubicBezTo>
                    <a:cubicBezTo>
                      <a:pt x="470396" y="32382"/>
                      <a:pt x="477497" y="49526"/>
                      <a:pt x="477497" y="67402"/>
                    </a:cubicBezTo>
                    <a:lnTo>
                      <a:pt x="477497" y="67402"/>
                    </a:lnTo>
                    <a:cubicBezTo>
                      <a:pt x="477497" y="104627"/>
                      <a:pt x="447320" y="134804"/>
                      <a:pt x="410095" y="134804"/>
                    </a:cubicBezTo>
                    <a:lnTo>
                      <a:pt x="67402" y="134804"/>
                    </a:lnTo>
                    <a:cubicBezTo>
                      <a:pt x="30177" y="134804"/>
                      <a:pt x="0" y="104627"/>
                      <a:pt x="0" y="67402"/>
                    </a:cubicBezTo>
                    <a:lnTo>
                      <a:pt x="0" y="67402"/>
                    </a:lnTo>
                    <a:cubicBezTo>
                      <a:pt x="0" y="30177"/>
                      <a:pt x="30177" y="0"/>
                      <a:pt x="67402" y="0"/>
                    </a:cubicBezTo>
                    <a:close/>
                  </a:path>
                </a:pathLst>
              </a:custGeom>
              <a:solidFill>
                <a:srgbClr val="FFE5E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0"/>
                <a:ext cx="477497" cy="39554"/>
              </a:xfrm>
              <a:prstGeom prst="rect">
                <a:avLst/>
              </a:prstGeom>
            </p:spPr>
            <p:txBody>
              <a:bodyPr anchor="ctr" rtlCol="false" tIns="64562" lIns="64562" bIns="64562" rIns="64562"/>
              <a:lstStyle/>
              <a:p>
                <a:pPr algn="ctr" marL="0" indent="0" lvl="0">
                  <a:lnSpc>
                    <a:spcPts val="192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1562525" y="5118724"/>
              <a:ext cx="5781263" cy="4806681"/>
              <a:chOff x="0" y="0"/>
              <a:chExt cx="485679" cy="40380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85679" cy="403805"/>
              </a:xfrm>
              <a:custGeom>
                <a:avLst/>
                <a:gdLst/>
                <a:ahLst/>
                <a:cxnLst/>
                <a:rect r="r" b="b" t="t" l="l"/>
                <a:pathLst>
                  <a:path h="403805" w="485679">
                    <a:moveTo>
                      <a:pt x="146025" y="0"/>
                    </a:moveTo>
                    <a:lnTo>
                      <a:pt x="339653" y="0"/>
                    </a:lnTo>
                    <a:cubicBezTo>
                      <a:pt x="378382" y="0"/>
                      <a:pt x="415524" y="15385"/>
                      <a:pt x="442909" y="42770"/>
                    </a:cubicBezTo>
                    <a:cubicBezTo>
                      <a:pt x="470294" y="70155"/>
                      <a:pt x="485679" y="107297"/>
                      <a:pt x="485679" y="146025"/>
                    </a:cubicBezTo>
                    <a:lnTo>
                      <a:pt x="485679" y="257780"/>
                    </a:lnTo>
                    <a:cubicBezTo>
                      <a:pt x="485679" y="296508"/>
                      <a:pt x="470294" y="333650"/>
                      <a:pt x="442909" y="361035"/>
                    </a:cubicBezTo>
                    <a:cubicBezTo>
                      <a:pt x="415524" y="388420"/>
                      <a:pt x="378382" y="403805"/>
                      <a:pt x="339653" y="403805"/>
                    </a:cubicBezTo>
                    <a:lnTo>
                      <a:pt x="146025" y="403805"/>
                    </a:lnTo>
                    <a:cubicBezTo>
                      <a:pt x="107297" y="403805"/>
                      <a:pt x="70155" y="388420"/>
                      <a:pt x="42770" y="361035"/>
                    </a:cubicBezTo>
                    <a:cubicBezTo>
                      <a:pt x="15385" y="333650"/>
                      <a:pt x="0" y="296508"/>
                      <a:pt x="0" y="257780"/>
                    </a:cubicBezTo>
                    <a:lnTo>
                      <a:pt x="0" y="146025"/>
                    </a:lnTo>
                    <a:cubicBezTo>
                      <a:pt x="0" y="107297"/>
                      <a:pt x="15385" y="70155"/>
                      <a:pt x="42770" y="42770"/>
                    </a:cubicBezTo>
                    <a:cubicBezTo>
                      <a:pt x="70155" y="15385"/>
                      <a:pt x="107297" y="0"/>
                      <a:pt x="146025" y="0"/>
                    </a:cubicBezTo>
                    <a:close/>
                  </a:path>
                </a:pathLst>
              </a:custGeom>
              <a:solidFill>
                <a:srgbClr val="FFE5E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95250"/>
                <a:ext cx="485679" cy="308555"/>
              </a:xfrm>
              <a:prstGeom prst="rect">
                <a:avLst/>
              </a:prstGeom>
            </p:spPr>
            <p:txBody>
              <a:bodyPr anchor="ctr" rtlCol="false" tIns="64562" lIns="64562" bIns="64562" rIns="64562"/>
              <a:lstStyle/>
              <a:p>
                <a:pPr algn="ctr" marL="0" indent="0" lvl="0">
                  <a:lnSpc>
                    <a:spcPts val="192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7343788" y="3321201"/>
              <a:ext cx="5683876" cy="1604639"/>
              <a:chOff x="0" y="0"/>
              <a:chExt cx="477497" cy="13480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77497" cy="134804"/>
              </a:xfrm>
              <a:custGeom>
                <a:avLst/>
                <a:gdLst/>
                <a:ahLst/>
                <a:cxnLst/>
                <a:rect r="r" b="b" t="t" l="l"/>
                <a:pathLst>
                  <a:path h="134804" w="477497">
                    <a:moveTo>
                      <a:pt x="67402" y="0"/>
                    </a:moveTo>
                    <a:lnTo>
                      <a:pt x="410095" y="0"/>
                    </a:lnTo>
                    <a:cubicBezTo>
                      <a:pt x="427971" y="0"/>
                      <a:pt x="445115" y="7101"/>
                      <a:pt x="457756" y="19742"/>
                    </a:cubicBezTo>
                    <a:cubicBezTo>
                      <a:pt x="470396" y="32382"/>
                      <a:pt x="477497" y="49526"/>
                      <a:pt x="477497" y="67402"/>
                    </a:cubicBezTo>
                    <a:lnTo>
                      <a:pt x="477497" y="67402"/>
                    </a:lnTo>
                    <a:cubicBezTo>
                      <a:pt x="477497" y="104627"/>
                      <a:pt x="447320" y="134804"/>
                      <a:pt x="410095" y="134804"/>
                    </a:cubicBezTo>
                    <a:lnTo>
                      <a:pt x="67402" y="134804"/>
                    </a:lnTo>
                    <a:cubicBezTo>
                      <a:pt x="30177" y="134804"/>
                      <a:pt x="0" y="104627"/>
                      <a:pt x="0" y="67402"/>
                    </a:cubicBezTo>
                    <a:lnTo>
                      <a:pt x="0" y="67402"/>
                    </a:lnTo>
                    <a:cubicBezTo>
                      <a:pt x="0" y="30177"/>
                      <a:pt x="30177" y="0"/>
                      <a:pt x="67402" y="0"/>
                    </a:cubicBezTo>
                    <a:close/>
                  </a:path>
                </a:pathLst>
              </a:custGeom>
              <a:solidFill>
                <a:srgbClr val="D3E4E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95250"/>
                <a:ext cx="477497" cy="39554"/>
              </a:xfrm>
              <a:prstGeom prst="rect">
                <a:avLst/>
              </a:prstGeom>
            </p:spPr>
            <p:txBody>
              <a:bodyPr anchor="ctr" rtlCol="false" tIns="64562" lIns="64562" bIns="64562" rIns="64562"/>
              <a:lstStyle/>
              <a:p>
                <a:pPr algn="ctr" marL="0" indent="0" lvl="0">
                  <a:lnSpc>
                    <a:spcPts val="192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7343788" y="5118724"/>
              <a:ext cx="5781263" cy="4806681"/>
              <a:chOff x="0" y="0"/>
              <a:chExt cx="485679" cy="40380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85679" cy="403805"/>
              </a:xfrm>
              <a:custGeom>
                <a:avLst/>
                <a:gdLst/>
                <a:ahLst/>
                <a:cxnLst/>
                <a:rect r="r" b="b" t="t" l="l"/>
                <a:pathLst>
                  <a:path h="403805" w="485679">
                    <a:moveTo>
                      <a:pt x="146025" y="0"/>
                    </a:moveTo>
                    <a:lnTo>
                      <a:pt x="339653" y="0"/>
                    </a:lnTo>
                    <a:cubicBezTo>
                      <a:pt x="378382" y="0"/>
                      <a:pt x="415524" y="15385"/>
                      <a:pt x="442909" y="42770"/>
                    </a:cubicBezTo>
                    <a:cubicBezTo>
                      <a:pt x="470294" y="70155"/>
                      <a:pt x="485679" y="107297"/>
                      <a:pt x="485679" y="146025"/>
                    </a:cubicBezTo>
                    <a:lnTo>
                      <a:pt x="485679" y="257780"/>
                    </a:lnTo>
                    <a:cubicBezTo>
                      <a:pt x="485679" y="296508"/>
                      <a:pt x="470294" y="333650"/>
                      <a:pt x="442909" y="361035"/>
                    </a:cubicBezTo>
                    <a:cubicBezTo>
                      <a:pt x="415524" y="388420"/>
                      <a:pt x="378382" y="403805"/>
                      <a:pt x="339653" y="403805"/>
                    </a:cubicBezTo>
                    <a:lnTo>
                      <a:pt x="146025" y="403805"/>
                    </a:lnTo>
                    <a:cubicBezTo>
                      <a:pt x="107297" y="403805"/>
                      <a:pt x="70155" y="388420"/>
                      <a:pt x="42770" y="361035"/>
                    </a:cubicBezTo>
                    <a:cubicBezTo>
                      <a:pt x="15385" y="333650"/>
                      <a:pt x="0" y="296508"/>
                      <a:pt x="0" y="257780"/>
                    </a:cubicBezTo>
                    <a:lnTo>
                      <a:pt x="0" y="146025"/>
                    </a:lnTo>
                    <a:cubicBezTo>
                      <a:pt x="0" y="107297"/>
                      <a:pt x="15385" y="70155"/>
                      <a:pt x="42770" y="42770"/>
                    </a:cubicBezTo>
                    <a:cubicBezTo>
                      <a:pt x="70155" y="15385"/>
                      <a:pt x="107297" y="0"/>
                      <a:pt x="146025" y="0"/>
                    </a:cubicBezTo>
                    <a:close/>
                  </a:path>
                </a:pathLst>
              </a:custGeom>
              <a:solidFill>
                <a:srgbClr val="D3E4E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95250"/>
                <a:ext cx="485679" cy="308555"/>
              </a:xfrm>
              <a:prstGeom prst="rect">
                <a:avLst/>
              </a:prstGeom>
            </p:spPr>
            <p:txBody>
              <a:bodyPr anchor="ctr" rtlCol="false" tIns="64562" lIns="64562" bIns="64562" rIns="64562"/>
              <a:lstStyle/>
              <a:p>
                <a:pPr algn="ctr" marL="0" indent="0" lvl="0">
                  <a:lnSpc>
                    <a:spcPts val="192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0" y="10560769"/>
              <a:ext cx="4640197" cy="1879097"/>
              <a:chOff x="0" y="0"/>
              <a:chExt cx="473803" cy="19187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73803" cy="191872"/>
              </a:xfrm>
              <a:custGeom>
                <a:avLst/>
                <a:gdLst/>
                <a:ahLst/>
                <a:cxnLst/>
                <a:rect r="r" b="b" t="t" l="l"/>
                <a:pathLst>
                  <a:path h="191872" w="473803">
                    <a:moveTo>
                      <a:pt x="95936" y="0"/>
                    </a:moveTo>
                    <a:lnTo>
                      <a:pt x="377867" y="0"/>
                    </a:lnTo>
                    <a:cubicBezTo>
                      <a:pt x="430851" y="0"/>
                      <a:pt x="473803" y="42952"/>
                      <a:pt x="473803" y="95936"/>
                    </a:cubicBezTo>
                    <a:lnTo>
                      <a:pt x="473803" y="95936"/>
                    </a:lnTo>
                    <a:cubicBezTo>
                      <a:pt x="473803" y="121380"/>
                      <a:pt x="463696" y="145781"/>
                      <a:pt x="445704" y="163773"/>
                    </a:cubicBezTo>
                    <a:cubicBezTo>
                      <a:pt x="427713" y="181764"/>
                      <a:pt x="403311" y="191872"/>
                      <a:pt x="377867" y="191872"/>
                    </a:cubicBezTo>
                    <a:lnTo>
                      <a:pt x="95936" y="191872"/>
                    </a:lnTo>
                    <a:cubicBezTo>
                      <a:pt x="70492" y="191872"/>
                      <a:pt x="46090" y="181764"/>
                      <a:pt x="28099" y="163773"/>
                    </a:cubicBezTo>
                    <a:cubicBezTo>
                      <a:pt x="10107" y="145781"/>
                      <a:pt x="0" y="121380"/>
                      <a:pt x="0" y="95936"/>
                    </a:cubicBezTo>
                    <a:lnTo>
                      <a:pt x="0" y="95936"/>
                    </a:lnTo>
                    <a:cubicBezTo>
                      <a:pt x="0" y="70492"/>
                      <a:pt x="10107" y="46090"/>
                      <a:pt x="28099" y="28099"/>
                    </a:cubicBezTo>
                    <a:cubicBezTo>
                      <a:pt x="46090" y="10107"/>
                      <a:pt x="70492" y="0"/>
                      <a:pt x="9593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473803" cy="239497"/>
              </a:xfrm>
              <a:prstGeom prst="rect">
                <a:avLst/>
              </a:prstGeom>
            </p:spPr>
            <p:txBody>
              <a:bodyPr anchor="ctr" rtlCol="false" tIns="66837" lIns="66837" bIns="66837" rIns="66837"/>
              <a:lstStyle/>
              <a:p>
                <a:pPr algn="ctr" marL="0" indent="0" lvl="0">
                  <a:lnSpc>
                    <a:spcPts val="32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250821" y="10729039"/>
              <a:ext cx="4141231" cy="1633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73"/>
                </a:lnSpc>
              </a:pPr>
              <a:r>
                <a:rPr lang="en-US" sz="2409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5 - Fase de revisión y mejora continua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5352565" y="10573105"/>
              <a:ext cx="17495849" cy="1967997"/>
              <a:chOff x="0" y="0"/>
              <a:chExt cx="1849409" cy="208028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849409" cy="208028"/>
              </a:xfrm>
              <a:custGeom>
                <a:avLst/>
                <a:gdLst/>
                <a:ahLst/>
                <a:cxnLst/>
                <a:rect r="r" b="b" t="t" l="l"/>
                <a:pathLst>
                  <a:path h="208028" w="1849409">
                    <a:moveTo>
                      <a:pt x="48252" y="0"/>
                    </a:moveTo>
                    <a:lnTo>
                      <a:pt x="1801157" y="0"/>
                    </a:lnTo>
                    <a:cubicBezTo>
                      <a:pt x="1827805" y="0"/>
                      <a:pt x="1849409" y="21603"/>
                      <a:pt x="1849409" y="48252"/>
                    </a:cubicBezTo>
                    <a:lnTo>
                      <a:pt x="1849409" y="159776"/>
                    </a:lnTo>
                    <a:cubicBezTo>
                      <a:pt x="1849409" y="186425"/>
                      <a:pt x="1827805" y="208028"/>
                      <a:pt x="1801157" y="208028"/>
                    </a:cubicBezTo>
                    <a:lnTo>
                      <a:pt x="48252" y="208028"/>
                    </a:lnTo>
                    <a:cubicBezTo>
                      <a:pt x="21603" y="208028"/>
                      <a:pt x="0" y="186425"/>
                      <a:pt x="0" y="159776"/>
                    </a:cubicBezTo>
                    <a:lnTo>
                      <a:pt x="0" y="48252"/>
                    </a:lnTo>
                    <a:cubicBezTo>
                      <a:pt x="0" y="21603"/>
                      <a:pt x="21603" y="0"/>
                      <a:pt x="4825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95250"/>
                <a:ext cx="1849409" cy="112778"/>
              </a:xfrm>
              <a:prstGeom prst="rect">
                <a:avLst/>
              </a:prstGeom>
            </p:spPr>
            <p:txBody>
              <a:bodyPr anchor="ctr" rtlCol="false" tIns="64562" lIns="64562" bIns="64562" rIns="64562"/>
              <a:lstStyle/>
              <a:p>
                <a:pPr algn="ctr" marL="0" indent="0" lvl="0">
                  <a:lnSpc>
                    <a:spcPts val="1925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509214" y="3471787"/>
              <a:ext cx="4665448" cy="1317123"/>
              <a:chOff x="0" y="0"/>
              <a:chExt cx="477497" cy="13480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77497" cy="134804"/>
              </a:xfrm>
              <a:custGeom>
                <a:avLst/>
                <a:gdLst/>
                <a:ahLst/>
                <a:cxnLst/>
                <a:rect r="r" b="b" t="t" l="l"/>
                <a:pathLst>
                  <a:path h="134804" w="477497">
                    <a:moveTo>
                      <a:pt x="67402" y="0"/>
                    </a:moveTo>
                    <a:lnTo>
                      <a:pt x="410095" y="0"/>
                    </a:lnTo>
                    <a:cubicBezTo>
                      <a:pt x="427971" y="0"/>
                      <a:pt x="445115" y="7101"/>
                      <a:pt x="457756" y="19742"/>
                    </a:cubicBezTo>
                    <a:cubicBezTo>
                      <a:pt x="470396" y="32382"/>
                      <a:pt x="477497" y="49526"/>
                      <a:pt x="477497" y="67402"/>
                    </a:cubicBezTo>
                    <a:lnTo>
                      <a:pt x="477497" y="67402"/>
                    </a:lnTo>
                    <a:cubicBezTo>
                      <a:pt x="477497" y="104627"/>
                      <a:pt x="447320" y="134804"/>
                      <a:pt x="410095" y="134804"/>
                    </a:cubicBezTo>
                    <a:lnTo>
                      <a:pt x="67402" y="134804"/>
                    </a:lnTo>
                    <a:cubicBezTo>
                      <a:pt x="30177" y="134804"/>
                      <a:pt x="0" y="104627"/>
                      <a:pt x="0" y="67402"/>
                    </a:cubicBezTo>
                    <a:lnTo>
                      <a:pt x="0" y="67402"/>
                    </a:lnTo>
                    <a:cubicBezTo>
                      <a:pt x="0" y="30177"/>
                      <a:pt x="30177" y="0"/>
                      <a:pt x="67402" y="0"/>
                    </a:cubicBezTo>
                    <a:close/>
                  </a:path>
                </a:pathLst>
              </a:custGeom>
              <a:solidFill>
                <a:srgbClr val="FFE5E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95250"/>
                <a:ext cx="477497" cy="39554"/>
              </a:xfrm>
              <a:prstGeom prst="rect">
                <a:avLst/>
              </a:prstGeom>
            </p:spPr>
            <p:txBody>
              <a:bodyPr anchor="ctr" rtlCol="false" tIns="67490" lIns="67490" bIns="67490" rIns="67490"/>
              <a:lstStyle/>
              <a:p>
                <a:pPr algn="ctr" marL="0" indent="0" lvl="0">
                  <a:lnSpc>
                    <a:spcPts val="1925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760054" y="3575378"/>
              <a:ext cx="4163767" cy="107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6"/>
                </a:lnSpc>
              </a:pPr>
              <a:r>
                <a:rPr lang="en-US" sz="2404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1 - Fase de Planificación</a:t>
              </a:r>
            </a:p>
          </p:txBody>
        </p:sp>
        <p:sp>
          <p:nvSpPr>
            <p:cNvPr name="Freeform 39" id="39"/>
            <p:cNvSpPr/>
            <p:nvPr/>
          </p:nvSpPr>
          <p:spPr>
            <a:xfrm flipH="false" flipV="false" rot="0">
              <a:off x="509214" y="0"/>
              <a:ext cx="2686201" cy="2686201"/>
            </a:xfrm>
            <a:custGeom>
              <a:avLst/>
              <a:gdLst/>
              <a:ahLst/>
              <a:cxnLst/>
              <a:rect r="r" b="b" t="t" l="l"/>
              <a:pathLst>
                <a:path h="2686201" w="2686201">
                  <a:moveTo>
                    <a:pt x="0" y="0"/>
                  </a:moveTo>
                  <a:lnTo>
                    <a:pt x="2686201" y="0"/>
                  </a:lnTo>
                  <a:lnTo>
                    <a:pt x="2686201" y="2686201"/>
                  </a:lnTo>
                  <a:lnTo>
                    <a:pt x="0" y="2686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4004668" y="981411"/>
              <a:ext cx="17545914" cy="1371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50"/>
                </a:lnSpc>
              </a:pPr>
              <a:r>
                <a:rPr lang="en-US" b="true" sz="7500" spc="-232">
                  <a:solidFill>
                    <a:srgbClr val="5D5D5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METODOLOGIA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5623394" y="10614380"/>
              <a:ext cx="16954190" cy="1825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0"/>
                </a:lnSpc>
              </a:pPr>
              <a:r>
                <a:rPr lang="en-US" sz="262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Se evalúa el proyecto, se obtiene feedback y se planifican mejoras. Los entregables son el informe de cierre, el plan de mejora continua y el backlog actualizado.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6557423" y="3575378"/>
              <a:ext cx="4131555" cy="107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6"/>
                </a:lnSpc>
              </a:pPr>
              <a:r>
                <a:rPr lang="en-US" sz="2404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2 - Fase de Análisis y diseño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2413556" y="3575378"/>
              <a:ext cx="4131555" cy="107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6"/>
                </a:lnSpc>
              </a:pPr>
              <a:r>
                <a:rPr lang="en-US" sz="2404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3 - Fase de Desarrollo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7750402" y="3565853"/>
              <a:ext cx="4870648" cy="1058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6"/>
                </a:lnSpc>
              </a:pPr>
              <a:r>
                <a:rPr lang="en-US" sz="2304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Sprint 4 - Fase de implementación y cierre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305501" y="5808288"/>
              <a:ext cx="5170261" cy="20943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2986" indent="-246493" lvl="1">
                <a:lnSpc>
                  <a:spcPts val="3196"/>
                </a:lnSpc>
                <a:buFont typeface="Arial"/>
                <a:buChar char="•"/>
              </a:pPr>
              <a:r>
                <a:rPr lang="en-US" sz="228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Kick Off</a:t>
              </a:r>
            </a:p>
            <a:p>
              <a:pPr algn="l" marL="492986" indent="-246493" lvl="1">
                <a:lnSpc>
                  <a:spcPts val="3196"/>
                </a:lnSpc>
                <a:buFont typeface="Arial"/>
                <a:buChar char="•"/>
              </a:pPr>
              <a:r>
                <a:rPr lang="en-US" sz="228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Acta de Constitución.</a:t>
              </a:r>
            </a:p>
            <a:p>
              <a:pPr algn="l" marL="492986" indent="-246493" lvl="1">
                <a:lnSpc>
                  <a:spcPts val="3196"/>
                </a:lnSpc>
                <a:buFont typeface="Arial"/>
                <a:buChar char="•"/>
              </a:pPr>
              <a:r>
                <a:rPr lang="en-US" sz="228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</a:t>
              </a:r>
              <a:r>
                <a:rPr lang="en-US" sz="228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equerimientos.</a:t>
              </a:r>
            </a:p>
            <a:p>
              <a:pPr algn="l" marL="492986" indent="-246493" lvl="1">
                <a:lnSpc>
                  <a:spcPts val="3196"/>
                </a:lnSpc>
                <a:buFont typeface="Arial"/>
                <a:buChar char="•"/>
              </a:pPr>
              <a:r>
                <a:rPr lang="en-US" sz="2283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Organización del equipo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17800988" y="5454724"/>
              <a:ext cx="4924984" cy="2700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7519" indent="-248760" lvl="1">
                <a:lnSpc>
                  <a:spcPts val="3226"/>
                </a:lnSpc>
                <a:buFont typeface="Arial"/>
                <a:buChar char="•"/>
              </a:pPr>
              <a:r>
                <a:rPr lang="en-US" sz="230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Pruebas unitarias API traductor.</a:t>
              </a:r>
            </a:p>
            <a:p>
              <a:pPr algn="l" marL="497519" indent="-248760" lvl="1">
                <a:lnSpc>
                  <a:spcPts val="3226"/>
                </a:lnSpc>
                <a:buFont typeface="Arial"/>
                <a:buChar char="•"/>
              </a:pPr>
              <a:r>
                <a:rPr lang="en-US" sz="230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Pruebas de integración final.</a:t>
              </a:r>
            </a:p>
            <a:p>
              <a:pPr algn="l" marL="497519" indent="-248760" lvl="1">
                <a:lnSpc>
                  <a:spcPts val="3226"/>
                </a:lnSpc>
                <a:buFont typeface="Arial"/>
                <a:buChar char="•"/>
              </a:pPr>
              <a:r>
                <a:rPr lang="en-US" sz="230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Informe de Calidad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6170068" y="5808288"/>
              <a:ext cx="5003652" cy="2291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2173" indent="-266086" lvl="1">
                <a:lnSpc>
                  <a:spcPts val="3450"/>
                </a:lnSpc>
                <a:buFont typeface="Arial"/>
                <a:buChar char="•"/>
              </a:pPr>
              <a:r>
                <a:rPr lang="en-US" sz="246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Historias de usuario.</a:t>
              </a:r>
            </a:p>
            <a:p>
              <a:pPr algn="l" marL="532173" indent="-266086" lvl="1">
                <a:lnSpc>
                  <a:spcPts val="3450"/>
                </a:lnSpc>
                <a:buFont typeface="Arial"/>
                <a:buChar char="•"/>
              </a:pPr>
              <a:r>
                <a:rPr lang="en-US" sz="246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Diseño de la solución. Mockups</a:t>
              </a:r>
            </a:p>
            <a:p>
              <a:pPr algn="l" marL="532173" indent="-266086" lvl="1">
                <a:lnSpc>
                  <a:spcPts val="3450"/>
                </a:lnSpc>
                <a:buFont typeface="Arial"/>
                <a:buChar char="•"/>
              </a:pPr>
              <a:r>
                <a:rPr lang="en-US" sz="246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Plan de proyecto.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1956225" y="5542425"/>
              <a:ext cx="5096053" cy="3703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Ambiente de desarrollo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Inicio sesión y registro.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Páginas principales.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BD</a:t>
              </a:r>
              <a:r>
                <a:rPr lang="en-US" sz="23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API de libros.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API de traducción.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Integración del Sistema.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86409" y="5824332"/>
            <a:ext cx="4697813" cy="4022598"/>
            <a:chOff x="0" y="0"/>
            <a:chExt cx="6263751" cy="536346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690801"/>
              <a:ext cx="6263751" cy="2672663"/>
              <a:chOff x="0" y="0"/>
              <a:chExt cx="2050404" cy="87488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50404" cy="874881"/>
              </a:xfrm>
              <a:custGeom>
                <a:avLst/>
                <a:gdLst/>
                <a:ahLst/>
                <a:cxnLst/>
                <a:rect r="r" b="b" t="t" l="l"/>
                <a:pathLst>
                  <a:path h="874881" w="2050404">
                    <a:moveTo>
                      <a:pt x="25991" y="0"/>
                    </a:moveTo>
                    <a:lnTo>
                      <a:pt x="2024412" y="0"/>
                    </a:lnTo>
                    <a:cubicBezTo>
                      <a:pt x="2031306" y="0"/>
                      <a:pt x="2037917" y="2738"/>
                      <a:pt x="2042791" y="7613"/>
                    </a:cubicBezTo>
                    <a:cubicBezTo>
                      <a:pt x="2047665" y="12487"/>
                      <a:pt x="2050404" y="19098"/>
                      <a:pt x="2050404" y="25991"/>
                    </a:cubicBezTo>
                    <a:lnTo>
                      <a:pt x="2050404" y="848890"/>
                    </a:lnTo>
                    <a:cubicBezTo>
                      <a:pt x="2050404" y="855783"/>
                      <a:pt x="2047665" y="862394"/>
                      <a:pt x="2042791" y="867268"/>
                    </a:cubicBezTo>
                    <a:cubicBezTo>
                      <a:pt x="2037917" y="872143"/>
                      <a:pt x="2031306" y="874881"/>
                      <a:pt x="2024412" y="874881"/>
                    </a:cubicBezTo>
                    <a:lnTo>
                      <a:pt x="25991" y="874881"/>
                    </a:lnTo>
                    <a:cubicBezTo>
                      <a:pt x="11637" y="874881"/>
                      <a:pt x="0" y="863244"/>
                      <a:pt x="0" y="848890"/>
                    </a:cubicBezTo>
                    <a:lnTo>
                      <a:pt x="0" y="25991"/>
                    </a:lnTo>
                    <a:cubicBezTo>
                      <a:pt x="0" y="19098"/>
                      <a:pt x="2738" y="12487"/>
                      <a:pt x="7613" y="7613"/>
                    </a:cubicBezTo>
                    <a:cubicBezTo>
                      <a:pt x="12487" y="2738"/>
                      <a:pt x="19098" y="0"/>
                      <a:pt x="25991" y="0"/>
                    </a:cubicBezTo>
                    <a:close/>
                  </a:path>
                </a:pathLst>
              </a:custGeom>
              <a:solidFill>
                <a:srgbClr val="D3E4E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0"/>
                <a:ext cx="2050404" cy="779631"/>
              </a:xfrm>
              <a:prstGeom prst="rect">
                <a:avLst/>
              </a:prstGeom>
            </p:spPr>
            <p:txBody>
              <a:bodyPr anchor="ctr" rtlCol="false" tIns="56674" lIns="56674" bIns="56674" rIns="56674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08236" y="2887167"/>
              <a:ext cx="3489511" cy="1283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86"/>
                </a:lnSpc>
                <a:spcBef>
                  <a:spcPct val="0"/>
                </a:spcBef>
              </a:pPr>
              <a:r>
                <a:rPr lang="en-US" b="true" sz="7027" spc="-217" strike="noStrike" u="none">
                  <a:solidFill>
                    <a:srgbClr val="5D5D5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04.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2052974" y="2744292"/>
              <a:ext cx="3466551" cy="2619172"/>
            </a:xfrm>
            <a:custGeom>
              <a:avLst/>
              <a:gdLst/>
              <a:ahLst/>
              <a:cxnLst/>
              <a:rect r="r" b="b" t="t" l="l"/>
              <a:pathLst>
                <a:path h="2619172" w="3466551">
                  <a:moveTo>
                    <a:pt x="0" y="0"/>
                  </a:moveTo>
                  <a:lnTo>
                    <a:pt x="3466551" y="0"/>
                  </a:lnTo>
                  <a:lnTo>
                    <a:pt x="3466551" y="2619172"/>
                  </a:lnTo>
                  <a:lnTo>
                    <a:pt x="0" y="2619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5227" y="0"/>
              <a:ext cx="6248523" cy="2690801"/>
              <a:chOff x="0" y="0"/>
              <a:chExt cx="2129000" cy="91681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29000" cy="916811"/>
              </a:xfrm>
              <a:custGeom>
                <a:avLst/>
                <a:gdLst/>
                <a:ahLst/>
                <a:cxnLst/>
                <a:rect r="r" b="b" t="t" l="l"/>
                <a:pathLst>
                  <a:path h="916811" w="2129000">
                    <a:moveTo>
                      <a:pt x="26054" y="0"/>
                    </a:moveTo>
                    <a:lnTo>
                      <a:pt x="2102945" y="0"/>
                    </a:lnTo>
                    <a:cubicBezTo>
                      <a:pt x="2109855" y="0"/>
                      <a:pt x="2116482" y="2745"/>
                      <a:pt x="2121369" y="7631"/>
                    </a:cubicBezTo>
                    <a:cubicBezTo>
                      <a:pt x="2126255" y="12517"/>
                      <a:pt x="2129000" y="19144"/>
                      <a:pt x="2129000" y="26054"/>
                    </a:cubicBezTo>
                    <a:lnTo>
                      <a:pt x="2129000" y="890756"/>
                    </a:lnTo>
                    <a:cubicBezTo>
                      <a:pt x="2129000" y="905146"/>
                      <a:pt x="2117335" y="916811"/>
                      <a:pt x="2102945" y="916811"/>
                    </a:cubicBezTo>
                    <a:lnTo>
                      <a:pt x="26054" y="916811"/>
                    </a:lnTo>
                    <a:cubicBezTo>
                      <a:pt x="19144" y="916811"/>
                      <a:pt x="12517" y="914066"/>
                      <a:pt x="7631" y="909180"/>
                    </a:cubicBezTo>
                    <a:cubicBezTo>
                      <a:pt x="2745" y="904294"/>
                      <a:pt x="0" y="897667"/>
                      <a:pt x="0" y="890756"/>
                    </a:cubicBezTo>
                    <a:lnTo>
                      <a:pt x="0" y="26054"/>
                    </a:lnTo>
                    <a:cubicBezTo>
                      <a:pt x="0" y="19144"/>
                      <a:pt x="2745" y="12517"/>
                      <a:pt x="7631" y="7631"/>
                    </a:cubicBezTo>
                    <a:cubicBezTo>
                      <a:pt x="12517" y="2745"/>
                      <a:pt x="19144" y="0"/>
                      <a:pt x="26054" y="0"/>
                    </a:cubicBezTo>
                    <a:close/>
                  </a:path>
                </a:pathLst>
              </a:custGeom>
              <a:solidFill>
                <a:srgbClr val="FFE5E1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0"/>
                <a:ext cx="2129000" cy="821561"/>
              </a:xfrm>
              <a:prstGeom prst="rect">
                <a:avLst/>
              </a:prstGeom>
            </p:spPr>
            <p:txBody>
              <a:bodyPr anchor="ctr" rtlCol="false" tIns="55287" lIns="55287" bIns="55287" rIns="55287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1520357" y="230652"/>
              <a:ext cx="4632743" cy="2279735"/>
            </a:xfrm>
            <a:custGeom>
              <a:avLst/>
              <a:gdLst/>
              <a:ahLst/>
              <a:cxnLst/>
              <a:rect r="r" b="b" t="t" l="l"/>
              <a:pathLst>
                <a:path h="2279735" w="4632743">
                  <a:moveTo>
                    <a:pt x="0" y="0"/>
                  </a:moveTo>
                  <a:lnTo>
                    <a:pt x="4632743" y="0"/>
                  </a:lnTo>
                  <a:lnTo>
                    <a:pt x="4632743" y="2279735"/>
                  </a:lnTo>
                  <a:lnTo>
                    <a:pt x="0" y="227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106" r="0" b="-20531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8236" y="123825"/>
              <a:ext cx="3352519" cy="1246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616"/>
                </a:lnSpc>
                <a:spcBef>
                  <a:spcPct val="0"/>
                </a:spcBef>
              </a:pPr>
              <a:r>
                <a:rPr lang="en-US" b="true" sz="6751" spc="-209" strike="noStrike" u="none">
                  <a:solidFill>
                    <a:srgbClr val="5D5D5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03.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419180" y="372442"/>
            <a:ext cx="3113159" cy="2354681"/>
          </a:xfrm>
          <a:custGeom>
            <a:avLst/>
            <a:gdLst/>
            <a:ahLst/>
            <a:cxnLst/>
            <a:rect r="r" b="b" t="t" l="l"/>
            <a:pathLst>
              <a:path h="2354681" w="3113159">
                <a:moveTo>
                  <a:pt x="0" y="0"/>
                </a:moveTo>
                <a:lnTo>
                  <a:pt x="3113160" y="0"/>
                </a:lnTo>
                <a:lnTo>
                  <a:pt x="3113160" y="2354681"/>
                </a:lnTo>
                <a:lnTo>
                  <a:pt x="0" y="2354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61385" y="2459731"/>
            <a:ext cx="4697813" cy="3456647"/>
            <a:chOff x="0" y="0"/>
            <a:chExt cx="6263751" cy="460886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263751" cy="1979189"/>
              <a:chOff x="0" y="0"/>
              <a:chExt cx="2081952" cy="657845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081952" cy="657845"/>
              </a:xfrm>
              <a:custGeom>
                <a:avLst/>
                <a:gdLst/>
                <a:ahLst/>
                <a:cxnLst/>
                <a:rect r="r" b="b" t="t" l="l"/>
                <a:pathLst>
                  <a:path h="657845" w="2081952">
                    <a:moveTo>
                      <a:pt x="24720" y="0"/>
                    </a:moveTo>
                    <a:lnTo>
                      <a:pt x="2057232" y="0"/>
                    </a:lnTo>
                    <a:cubicBezTo>
                      <a:pt x="2063788" y="0"/>
                      <a:pt x="2070076" y="2604"/>
                      <a:pt x="2074712" y="7240"/>
                    </a:cubicBezTo>
                    <a:cubicBezTo>
                      <a:pt x="2079347" y="11876"/>
                      <a:pt x="2081952" y="18164"/>
                      <a:pt x="2081952" y="24720"/>
                    </a:cubicBezTo>
                    <a:lnTo>
                      <a:pt x="2081952" y="633125"/>
                    </a:lnTo>
                    <a:cubicBezTo>
                      <a:pt x="2081952" y="646777"/>
                      <a:pt x="2070884" y="657845"/>
                      <a:pt x="2057232" y="657845"/>
                    </a:cubicBezTo>
                    <a:lnTo>
                      <a:pt x="24720" y="657845"/>
                    </a:lnTo>
                    <a:cubicBezTo>
                      <a:pt x="18164" y="657845"/>
                      <a:pt x="11876" y="655240"/>
                      <a:pt x="7240" y="650605"/>
                    </a:cubicBezTo>
                    <a:cubicBezTo>
                      <a:pt x="2604" y="645969"/>
                      <a:pt x="0" y="639681"/>
                      <a:pt x="0" y="633125"/>
                    </a:cubicBezTo>
                    <a:lnTo>
                      <a:pt x="0" y="24720"/>
                    </a:lnTo>
                    <a:cubicBezTo>
                      <a:pt x="0" y="18164"/>
                      <a:pt x="2604" y="11876"/>
                      <a:pt x="7240" y="7240"/>
                    </a:cubicBezTo>
                    <a:cubicBezTo>
                      <a:pt x="11876" y="2604"/>
                      <a:pt x="18164" y="0"/>
                      <a:pt x="24720" y="0"/>
                    </a:cubicBezTo>
                    <a:close/>
                  </a:path>
                </a:pathLst>
              </a:custGeom>
              <a:solidFill>
                <a:srgbClr val="D3E4E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0"/>
                <a:ext cx="2081952" cy="562595"/>
              </a:xfrm>
              <a:prstGeom prst="rect">
                <a:avLst/>
              </a:prstGeom>
            </p:spPr>
            <p:txBody>
              <a:bodyPr anchor="ctr" rtlCol="false" tIns="59589" lIns="59589" bIns="59589" rIns="59589"/>
              <a:lstStyle/>
              <a:p>
                <a:pPr algn="ctr">
                  <a:lnSpc>
                    <a:spcPts val="1924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1909331" y="356522"/>
              <a:ext cx="4072562" cy="1443908"/>
            </a:xfrm>
            <a:custGeom>
              <a:avLst/>
              <a:gdLst/>
              <a:ahLst/>
              <a:cxnLst/>
              <a:rect r="r" b="b" t="t" l="l"/>
              <a:pathLst>
                <a:path h="1443908" w="4072562">
                  <a:moveTo>
                    <a:pt x="0" y="0"/>
                  </a:moveTo>
                  <a:lnTo>
                    <a:pt x="4072562" y="0"/>
                  </a:lnTo>
                  <a:lnTo>
                    <a:pt x="4072562" y="1443909"/>
                  </a:lnTo>
                  <a:lnTo>
                    <a:pt x="0" y="1443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91014" y="366335"/>
              <a:ext cx="3436634" cy="1271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82"/>
                </a:lnSpc>
                <a:spcBef>
                  <a:spcPct val="0"/>
                </a:spcBef>
              </a:pPr>
              <a:r>
                <a:rPr lang="en-US" b="true" sz="6920" spc="-214" strike="noStrike" u="none">
                  <a:solidFill>
                    <a:srgbClr val="5D5D5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01.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0" y="1979189"/>
              <a:ext cx="6263327" cy="2629674"/>
              <a:chOff x="0" y="0"/>
              <a:chExt cx="2081811" cy="87405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2081811" cy="874054"/>
              </a:xfrm>
              <a:custGeom>
                <a:avLst/>
                <a:gdLst/>
                <a:ahLst/>
                <a:cxnLst/>
                <a:rect r="r" b="b" t="t" l="l"/>
                <a:pathLst>
                  <a:path h="874054" w="2081811">
                    <a:moveTo>
                      <a:pt x="24721" y="0"/>
                    </a:moveTo>
                    <a:lnTo>
                      <a:pt x="2057090" y="0"/>
                    </a:lnTo>
                    <a:cubicBezTo>
                      <a:pt x="2070743" y="0"/>
                      <a:pt x="2081811" y="11068"/>
                      <a:pt x="2081811" y="24721"/>
                    </a:cubicBezTo>
                    <a:lnTo>
                      <a:pt x="2081811" y="849332"/>
                    </a:lnTo>
                    <a:cubicBezTo>
                      <a:pt x="2081811" y="855889"/>
                      <a:pt x="2079206" y="862177"/>
                      <a:pt x="2074570" y="866813"/>
                    </a:cubicBezTo>
                    <a:cubicBezTo>
                      <a:pt x="2069934" y="871449"/>
                      <a:pt x="2063646" y="874054"/>
                      <a:pt x="2057090" y="874054"/>
                    </a:cubicBezTo>
                    <a:lnTo>
                      <a:pt x="24721" y="874054"/>
                    </a:lnTo>
                    <a:cubicBezTo>
                      <a:pt x="11068" y="874054"/>
                      <a:pt x="0" y="862986"/>
                      <a:pt x="0" y="849332"/>
                    </a:cubicBezTo>
                    <a:lnTo>
                      <a:pt x="0" y="24721"/>
                    </a:lnTo>
                    <a:cubicBezTo>
                      <a:pt x="0" y="11068"/>
                      <a:pt x="11068" y="0"/>
                      <a:pt x="24721" y="0"/>
                    </a:cubicBezTo>
                    <a:close/>
                  </a:path>
                </a:pathLst>
              </a:custGeom>
              <a:solidFill>
                <a:srgbClr val="FFE5E1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95250"/>
                <a:ext cx="2081811" cy="778804"/>
              </a:xfrm>
              <a:prstGeom prst="rect">
                <a:avLst/>
              </a:prstGeom>
            </p:spPr>
            <p:txBody>
              <a:bodyPr anchor="ctr" rtlCol="false" tIns="59589" lIns="59589" bIns="59589" rIns="59589"/>
              <a:lstStyle/>
              <a:p>
                <a:pPr algn="ctr">
                  <a:lnSpc>
                    <a:spcPts val="1924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613971" y="2097269"/>
              <a:ext cx="2393514" cy="2393514"/>
            </a:xfrm>
            <a:custGeom>
              <a:avLst/>
              <a:gdLst/>
              <a:ahLst/>
              <a:cxnLst/>
              <a:rect r="r" b="b" t="t" l="l"/>
              <a:pathLst>
                <a:path h="2393514" w="2393514">
                  <a:moveTo>
                    <a:pt x="0" y="0"/>
                  </a:moveTo>
                  <a:lnTo>
                    <a:pt x="2393515" y="0"/>
                  </a:lnTo>
                  <a:lnTo>
                    <a:pt x="2393515" y="2393514"/>
                  </a:lnTo>
                  <a:lnTo>
                    <a:pt x="0" y="2393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90140" y="2112539"/>
              <a:ext cx="4237000" cy="1271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82"/>
                </a:lnSpc>
                <a:spcBef>
                  <a:spcPct val="0"/>
                </a:spcBef>
              </a:pPr>
              <a:r>
                <a:rPr lang="en-US" b="true" sz="6920" spc="-214" strike="noStrike" u="none">
                  <a:solidFill>
                    <a:srgbClr val="5D5D5D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02.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1536067" y="7460935"/>
            <a:ext cx="908354" cy="749392"/>
          </a:xfrm>
          <a:custGeom>
            <a:avLst/>
            <a:gdLst/>
            <a:ahLst/>
            <a:cxnLst/>
            <a:rect r="r" b="b" t="t" l="l"/>
            <a:pathLst>
              <a:path h="749392" w="908354">
                <a:moveTo>
                  <a:pt x="0" y="0"/>
                </a:moveTo>
                <a:lnTo>
                  <a:pt x="908353" y="0"/>
                </a:lnTo>
                <a:lnTo>
                  <a:pt x="908353" y="749392"/>
                </a:lnTo>
                <a:lnTo>
                  <a:pt x="0" y="7493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07442" t="-662181" r="-535812" b="-206293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089186" y="609600"/>
            <a:ext cx="1258522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94A47"/>
                </a:solidFill>
                <a:latin typeface="Roboto Bold"/>
                <a:ea typeface="Roboto Bold"/>
                <a:cs typeface="Roboto Bold"/>
                <a:sym typeface="Roboto Bold"/>
              </a:rPr>
              <a:t>STACK  TECNOLÓGICO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70420" y="2985874"/>
            <a:ext cx="7374843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 framework de desarrollo en Python facilita la creación de aplicaciones web, mientras que un paquete de software como XAMPP incluye Apache, MySQL, PHP y Perl, siendo popular para el desarrollo local.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53077" y="7217747"/>
            <a:ext cx="8841001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HTML es el lenguaje que estructura las páginas web, CSS se encarga del diseño y estilo, y JavaScript añade interactividad y dinamismo a las páginas.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0">
            <a:off x="5710632" y="3778308"/>
            <a:ext cx="908354" cy="749392"/>
          </a:xfrm>
          <a:custGeom>
            <a:avLst/>
            <a:gdLst/>
            <a:ahLst/>
            <a:cxnLst/>
            <a:rect r="r" b="b" t="t" l="l"/>
            <a:pathLst>
              <a:path h="749392" w="908354">
                <a:moveTo>
                  <a:pt x="908354" y="0"/>
                </a:moveTo>
                <a:lnTo>
                  <a:pt x="0" y="0"/>
                </a:lnTo>
                <a:lnTo>
                  <a:pt x="0" y="749391"/>
                </a:lnTo>
                <a:lnTo>
                  <a:pt x="908354" y="749391"/>
                </a:lnTo>
                <a:lnTo>
                  <a:pt x="908354" y="0"/>
                </a:lnTo>
                <a:close/>
              </a:path>
            </a:pathLst>
          </a:custGeom>
          <a:blipFill>
            <a:blip r:embed="rId10"/>
            <a:stretch>
              <a:fillRect l="-1107442" t="-662181" r="-535812" b="-206293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74235" y="5899817"/>
            <a:ext cx="11941683" cy="4108055"/>
            <a:chOff x="0" y="0"/>
            <a:chExt cx="5513965" cy="18968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13965" cy="1896858"/>
            </a:xfrm>
            <a:custGeom>
              <a:avLst/>
              <a:gdLst/>
              <a:ahLst/>
              <a:cxnLst/>
              <a:rect r="r" b="b" t="t" l="l"/>
              <a:pathLst>
                <a:path h="1896858" w="5513965">
                  <a:moveTo>
                    <a:pt x="9725" y="0"/>
                  </a:moveTo>
                  <a:lnTo>
                    <a:pt x="5504241" y="0"/>
                  </a:lnTo>
                  <a:cubicBezTo>
                    <a:pt x="5506820" y="0"/>
                    <a:pt x="5509293" y="1025"/>
                    <a:pt x="5511117" y="2848"/>
                  </a:cubicBezTo>
                  <a:cubicBezTo>
                    <a:pt x="5512941" y="4672"/>
                    <a:pt x="5513965" y="7146"/>
                    <a:pt x="5513965" y="9725"/>
                  </a:cubicBezTo>
                  <a:lnTo>
                    <a:pt x="5513965" y="1887133"/>
                  </a:lnTo>
                  <a:cubicBezTo>
                    <a:pt x="5513965" y="1889712"/>
                    <a:pt x="5512941" y="1892186"/>
                    <a:pt x="5511117" y="1894010"/>
                  </a:cubicBezTo>
                  <a:cubicBezTo>
                    <a:pt x="5509293" y="1895833"/>
                    <a:pt x="5506820" y="1896858"/>
                    <a:pt x="5504241" y="1896858"/>
                  </a:cubicBezTo>
                  <a:lnTo>
                    <a:pt x="9725" y="1896858"/>
                  </a:lnTo>
                  <a:cubicBezTo>
                    <a:pt x="7146" y="1896858"/>
                    <a:pt x="4672" y="1895833"/>
                    <a:pt x="2848" y="1894010"/>
                  </a:cubicBezTo>
                  <a:cubicBezTo>
                    <a:pt x="1025" y="1892186"/>
                    <a:pt x="0" y="1889712"/>
                    <a:pt x="0" y="1887133"/>
                  </a:cubicBezTo>
                  <a:lnTo>
                    <a:pt x="0" y="9725"/>
                  </a:lnTo>
                  <a:cubicBezTo>
                    <a:pt x="0" y="7146"/>
                    <a:pt x="1025" y="4672"/>
                    <a:pt x="2848" y="2848"/>
                  </a:cubicBezTo>
                  <a:cubicBezTo>
                    <a:pt x="4672" y="1025"/>
                    <a:pt x="7146" y="0"/>
                    <a:pt x="9725" y="0"/>
                  </a:cubicBezTo>
                  <a:close/>
                </a:path>
              </a:pathLst>
            </a:custGeom>
            <a:solidFill>
              <a:srgbClr val="D3E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5513965" cy="1801608"/>
            </a:xfrm>
            <a:prstGeom prst="rect">
              <a:avLst/>
            </a:prstGeom>
          </p:spPr>
          <p:txBody>
            <a:bodyPr anchor="ctr" rtlCol="false" tIns="57193" lIns="57193" bIns="57193" rIns="57193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74235" y="1737505"/>
            <a:ext cx="11941683" cy="3886087"/>
            <a:chOff x="0" y="0"/>
            <a:chExt cx="5513965" cy="1794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13965" cy="1794366"/>
            </a:xfrm>
            <a:custGeom>
              <a:avLst/>
              <a:gdLst/>
              <a:ahLst/>
              <a:cxnLst/>
              <a:rect r="r" b="b" t="t" l="l"/>
              <a:pathLst>
                <a:path h="1794366" w="5513965">
                  <a:moveTo>
                    <a:pt x="9725" y="0"/>
                  </a:moveTo>
                  <a:lnTo>
                    <a:pt x="5504241" y="0"/>
                  </a:lnTo>
                  <a:cubicBezTo>
                    <a:pt x="5506820" y="0"/>
                    <a:pt x="5509293" y="1025"/>
                    <a:pt x="5511117" y="2848"/>
                  </a:cubicBezTo>
                  <a:cubicBezTo>
                    <a:pt x="5512941" y="4672"/>
                    <a:pt x="5513965" y="7146"/>
                    <a:pt x="5513965" y="9725"/>
                  </a:cubicBezTo>
                  <a:lnTo>
                    <a:pt x="5513965" y="1784641"/>
                  </a:lnTo>
                  <a:cubicBezTo>
                    <a:pt x="5513965" y="1790012"/>
                    <a:pt x="5509611" y="1794366"/>
                    <a:pt x="5504241" y="1794366"/>
                  </a:cubicBezTo>
                  <a:lnTo>
                    <a:pt x="9725" y="1794366"/>
                  </a:lnTo>
                  <a:cubicBezTo>
                    <a:pt x="7146" y="1794366"/>
                    <a:pt x="4672" y="1793341"/>
                    <a:pt x="2848" y="1791518"/>
                  </a:cubicBezTo>
                  <a:cubicBezTo>
                    <a:pt x="1025" y="1789694"/>
                    <a:pt x="0" y="1787220"/>
                    <a:pt x="0" y="1784641"/>
                  </a:cubicBezTo>
                  <a:lnTo>
                    <a:pt x="0" y="9725"/>
                  </a:lnTo>
                  <a:cubicBezTo>
                    <a:pt x="0" y="7146"/>
                    <a:pt x="1025" y="4672"/>
                    <a:pt x="2848" y="2848"/>
                  </a:cubicBezTo>
                  <a:cubicBezTo>
                    <a:pt x="4672" y="1025"/>
                    <a:pt x="7146" y="0"/>
                    <a:pt x="9725" y="0"/>
                  </a:cubicBezTo>
                  <a:close/>
                </a:path>
              </a:pathLst>
            </a:custGeom>
            <a:solidFill>
              <a:srgbClr val="FFE5E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0"/>
              <a:ext cx="5513965" cy="1699116"/>
            </a:xfrm>
            <a:prstGeom prst="rect">
              <a:avLst/>
            </a:prstGeom>
          </p:spPr>
          <p:txBody>
            <a:bodyPr anchor="ctr" rtlCol="false" tIns="57193" lIns="57193" bIns="57193" rIns="57193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82366" y="1972852"/>
            <a:ext cx="3461634" cy="3461634"/>
          </a:xfrm>
          <a:custGeom>
            <a:avLst/>
            <a:gdLst/>
            <a:ahLst/>
            <a:cxnLst/>
            <a:rect r="r" b="b" t="t" l="l"/>
            <a:pathLst>
              <a:path h="3461634" w="3461634">
                <a:moveTo>
                  <a:pt x="0" y="0"/>
                </a:moveTo>
                <a:lnTo>
                  <a:pt x="3461634" y="0"/>
                </a:lnTo>
                <a:lnTo>
                  <a:pt x="3461634" y="3461634"/>
                </a:lnTo>
                <a:lnTo>
                  <a:pt x="0" y="3461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43783" y="6554711"/>
            <a:ext cx="2305786" cy="2576297"/>
          </a:xfrm>
          <a:custGeom>
            <a:avLst/>
            <a:gdLst/>
            <a:ahLst/>
            <a:cxnLst/>
            <a:rect r="r" b="b" t="t" l="l"/>
            <a:pathLst>
              <a:path h="2576297" w="2305786">
                <a:moveTo>
                  <a:pt x="0" y="0"/>
                </a:moveTo>
                <a:lnTo>
                  <a:pt x="2305785" y="0"/>
                </a:lnTo>
                <a:lnTo>
                  <a:pt x="2305785" y="2576297"/>
                </a:lnTo>
                <a:lnTo>
                  <a:pt x="0" y="2576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38144" y="305012"/>
            <a:ext cx="1258522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94A47"/>
                </a:solidFill>
                <a:latin typeface="Roboto Bold"/>
                <a:ea typeface="Roboto Bold"/>
                <a:cs typeface="Roboto Bold"/>
                <a:sym typeface="Roboto Bold"/>
              </a:rPr>
              <a:t>APIs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62735" y="1994971"/>
            <a:ext cx="7797044" cy="63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37"/>
              </a:lnSpc>
              <a:spcBef>
                <a:spcPct val="0"/>
              </a:spcBef>
            </a:pPr>
            <a:r>
              <a:rPr lang="en-US" b="true" sz="4732" spc="-146" strike="noStrike" u="none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01.GOOGLE BOOKS API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2735" y="6289459"/>
            <a:ext cx="6960634" cy="62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35"/>
              </a:lnSpc>
              <a:spcBef>
                <a:spcPct val="0"/>
              </a:spcBef>
            </a:pPr>
            <a:r>
              <a:rPr lang="en-US" b="true" sz="4730" spc="-146" strike="noStrike" u="none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02.XML CON GOOGLE API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04156" y="2759167"/>
            <a:ext cx="7914202" cy="203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4"/>
              </a:lnSpc>
            </a:pPr>
            <a:r>
              <a:rPr lang="en-US" sz="23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Amplia base de datos de libros y sus metadatos. Puedes buscar libros, obtener información sobre ellos, acceder a reseñas, imágenes de portada y más. La API está diseñada para facilitar la integración de información sobre los libros en aplicaciones y sitios web.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62735" y="6930456"/>
            <a:ext cx="7797044" cy="2445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3"/>
              </a:lnSpc>
            </a:pPr>
            <a:r>
              <a:rPr lang="en-US" sz="233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un formato de datos ampliamente usado para almacenar y transportar información estructurada de manera legible. En el contexto de las API de Google, XML es una de las opciones de formato que permite estructurar y enviar solicitudes, así como recibir respuestas de manera estándar.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0" y="152612"/>
            <a:ext cx="5255160" cy="4330095"/>
          </a:xfrm>
          <a:custGeom>
            <a:avLst/>
            <a:gdLst/>
            <a:ahLst/>
            <a:cxnLst/>
            <a:rect r="r" b="b" t="t" l="l"/>
            <a:pathLst>
              <a:path h="4330095" w="5255160">
                <a:moveTo>
                  <a:pt x="0" y="0"/>
                </a:moveTo>
                <a:lnTo>
                  <a:pt x="5255160" y="0"/>
                </a:lnTo>
                <a:lnTo>
                  <a:pt x="5255160" y="4330094"/>
                </a:lnTo>
                <a:lnTo>
                  <a:pt x="0" y="4330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0861" y="1600200"/>
            <a:ext cx="16500546" cy="8248530"/>
            <a:chOff x="0" y="0"/>
            <a:chExt cx="5994574" cy="29966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4574" cy="2996654"/>
            </a:xfrm>
            <a:custGeom>
              <a:avLst/>
              <a:gdLst/>
              <a:ahLst/>
              <a:cxnLst/>
              <a:rect r="r" b="b" t="t" l="l"/>
              <a:pathLst>
                <a:path h="2996654" w="5994574">
                  <a:moveTo>
                    <a:pt x="33782" y="0"/>
                  </a:moveTo>
                  <a:lnTo>
                    <a:pt x="5960792" y="0"/>
                  </a:lnTo>
                  <a:cubicBezTo>
                    <a:pt x="5979449" y="0"/>
                    <a:pt x="5994574" y="15125"/>
                    <a:pt x="5994574" y="33782"/>
                  </a:cubicBezTo>
                  <a:lnTo>
                    <a:pt x="5994574" y="2962872"/>
                  </a:lnTo>
                  <a:cubicBezTo>
                    <a:pt x="5994574" y="2981529"/>
                    <a:pt x="5979449" y="2996654"/>
                    <a:pt x="5960792" y="2996654"/>
                  </a:cubicBezTo>
                  <a:lnTo>
                    <a:pt x="33782" y="2996654"/>
                  </a:lnTo>
                  <a:cubicBezTo>
                    <a:pt x="24822" y="2996654"/>
                    <a:pt x="16230" y="2993095"/>
                    <a:pt x="9894" y="2986760"/>
                  </a:cubicBezTo>
                  <a:cubicBezTo>
                    <a:pt x="3559" y="2980424"/>
                    <a:pt x="0" y="2971832"/>
                    <a:pt x="0" y="2962872"/>
                  </a:cubicBezTo>
                  <a:lnTo>
                    <a:pt x="0" y="33782"/>
                  </a:lnTo>
                  <a:cubicBezTo>
                    <a:pt x="0" y="15125"/>
                    <a:pt x="15125" y="0"/>
                    <a:pt x="33782" y="0"/>
                  </a:cubicBezTo>
                  <a:close/>
                </a:path>
              </a:pathLst>
            </a:custGeom>
            <a:solidFill>
              <a:srgbClr val="D3E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0"/>
              <a:ext cx="5994574" cy="2901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18894" y="0"/>
            <a:ext cx="1369106" cy="4114800"/>
          </a:xfrm>
          <a:custGeom>
            <a:avLst/>
            <a:gdLst/>
            <a:ahLst/>
            <a:cxnLst/>
            <a:rect r="r" b="b" t="t" l="l"/>
            <a:pathLst>
              <a:path h="4114800" w="1369106">
                <a:moveTo>
                  <a:pt x="0" y="0"/>
                </a:moveTo>
                <a:lnTo>
                  <a:pt x="1369106" y="0"/>
                </a:lnTo>
                <a:lnTo>
                  <a:pt x="13691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021447"/>
            <a:ext cx="2959749" cy="2265553"/>
          </a:xfrm>
          <a:custGeom>
            <a:avLst/>
            <a:gdLst/>
            <a:ahLst/>
            <a:cxnLst/>
            <a:rect r="r" b="b" t="t" l="l"/>
            <a:pathLst>
              <a:path h="2265553" w="2959749">
                <a:moveTo>
                  <a:pt x="0" y="0"/>
                </a:moveTo>
                <a:lnTo>
                  <a:pt x="2959749" y="0"/>
                </a:lnTo>
                <a:lnTo>
                  <a:pt x="2959749" y="2265553"/>
                </a:lnTo>
                <a:lnTo>
                  <a:pt x="0" y="2265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11233" y="1742497"/>
            <a:ext cx="11865534" cy="7963936"/>
          </a:xfrm>
          <a:custGeom>
            <a:avLst/>
            <a:gdLst/>
            <a:ahLst/>
            <a:cxnLst/>
            <a:rect r="r" b="b" t="t" l="l"/>
            <a:pathLst>
              <a:path h="7963936" w="11865534">
                <a:moveTo>
                  <a:pt x="0" y="0"/>
                </a:moveTo>
                <a:lnTo>
                  <a:pt x="11865534" y="0"/>
                </a:lnTo>
                <a:lnTo>
                  <a:pt x="11865534" y="7963936"/>
                </a:lnTo>
                <a:lnTo>
                  <a:pt x="0" y="7963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250439" y="609600"/>
            <a:ext cx="893985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ARQUITECTURA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97789" t="0" r="-118757" b="-5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66747" y="0"/>
            <a:ext cx="3321253" cy="3330133"/>
          </a:xfrm>
          <a:custGeom>
            <a:avLst/>
            <a:gdLst/>
            <a:ahLst/>
            <a:cxnLst/>
            <a:rect r="r" b="b" t="t" l="l"/>
            <a:pathLst>
              <a:path h="3330133" w="3321253">
                <a:moveTo>
                  <a:pt x="0" y="0"/>
                </a:moveTo>
                <a:lnTo>
                  <a:pt x="3321253" y="0"/>
                </a:lnTo>
                <a:lnTo>
                  <a:pt x="3321253" y="3330133"/>
                </a:lnTo>
                <a:lnTo>
                  <a:pt x="0" y="333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42383" y="6427641"/>
            <a:ext cx="4369981" cy="4114800"/>
          </a:xfrm>
          <a:custGeom>
            <a:avLst/>
            <a:gdLst/>
            <a:ahLst/>
            <a:cxnLst/>
            <a:rect r="r" b="b" t="t" l="l"/>
            <a:pathLst>
              <a:path h="4114800" w="4369981">
                <a:moveTo>
                  <a:pt x="0" y="0"/>
                </a:moveTo>
                <a:lnTo>
                  <a:pt x="4369981" y="0"/>
                </a:lnTo>
                <a:lnTo>
                  <a:pt x="43699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6699" y="6827945"/>
            <a:ext cx="4764505" cy="4114800"/>
          </a:xfrm>
          <a:custGeom>
            <a:avLst/>
            <a:gdLst/>
            <a:ahLst/>
            <a:cxnLst/>
            <a:rect r="r" b="b" t="t" l="l"/>
            <a:pathLst>
              <a:path h="4114800" w="4764505">
                <a:moveTo>
                  <a:pt x="0" y="0"/>
                </a:moveTo>
                <a:lnTo>
                  <a:pt x="4764505" y="0"/>
                </a:lnTo>
                <a:lnTo>
                  <a:pt x="47645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22085" y="1399599"/>
            <a:ext cx="12204785" cy="8709660"/>
          </a:xfrm>
          <a:custGeom>
            <a:avLst/>
            <a:gdLst/>
            <a:ahLst/>
            <a:cxnLst/>
            <a:rect r="r" b="b" t="t" l="l"/>
            <a:pathLst>
              <a:path h="8709660" w="12204785">
                <a:moveTo>
                  <a:pt x="0" y="0"/>
                </a:moveTo>
                <a:lnTo>
                  <a:pt x="12204784" y="0"/>
                </a:lnTo>
                <a:lnTo>
                  <a:pt x="12204784" y="8709661"/>
                </a:lnTo>
                <a:lnTo>
                  <a:pt x="0" y="87096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70" t="-4057" r="0" b="-110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7478" y="408999"/>
            <a:ext cx="826480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b="true" sz="7500" spc="-232">
                <a:solidFill>
                  <a:srgbClr val="5D5D5D"/>
                </a:solidFill>
                <a:latin typeface="Roboto Bold"/>
                <a:ea typeface="Roboto Bold"/>
                <a:cs typeface="Roboto Bold"/>
                <a:sym typeface="Roboto Bold"/>
              </a:rPr>
              <a:t>DIAGRAMA BD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DAGTw8iiSFg</dc:identifier>
  <dcterms:modified xsi:type="dcterms:W3CDTF">2011-08-01T06:04:30Z</dcterms:modified>
  <cp:revision>1</cp:revision>
  <dc:title>Integrantes: Constanza Aranguiz - Ninoska Muñoz</dc:title>
</cp:coreProperties>
</file>